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4" r:id="rId1"/>
  </p:sldMasterIdLst>
  <p:notesMasterIdLst>
    <p:notesMasterId r:id="rId35"/>
  </p:notesMasterIdLst>
  <p:handoutMasterIdLst>
    <p:handoutMasterId r:id="rId36"/>
  </p:handoutMasterIdLst>
  <p:sldIdLst>
    <p:sldId id="436" r:id="rId2"/>
    <p:sldId id="459" r:id="rId3"/>
    <p:sldId id="463" r:id="rId4"/>
    <p:sldId id="469" r:id="rId5"/>
    <p:sldId id="470" r:id="rId6"/>
    <p:sldId id="424" r:id="rId7"/>
    <p:sldId id="442" r:id="rId8"/>
    <p:sldId id="468" r:id="rId9"/>
    <p:sldId id="494" r:id="rId10"/>
    <p:sldId id="477" r:id="rId11"/>
    <p:sldId id="495" r:id="rId12"/>
    <p:sldId id="478" r:id="rId13"/>
    <p:sldId id="479" r:id="rId14"/>
    <p:sldId id="462" r:id="rId15"/>
    <p:sldId id="480" r:id="rId16"/>
    <p:sldId id="481" r:id="rId17"/>
    <p:sldId id="482" r:id="rId18"/>
    <p:sldId id="483" r:id="rId19"/>
    <p:sldId id="458" r:id="rId20"/>
    <p:sldId id="484" r:id="rId21"/>
    <p:sldId id="485" r:id="rId22"/>
    <p:sldId id="486" r:id="rId23"/>
    <p:sldId id="487" r:id="rId24"/>
    <p:sldId id="488" r:id="rId25"/>
    <p:sldId id="489" r:id="rId26"/>
    <p:sldId id="490" r:id="rId27"/>
    <p:sldId id="491" r:id="rId28"/>
    <p:sldId id="492" r:id="rId29"/>
    <p:sldId id="461" r:id="rId30"/>
    <p:sldId id="493" r:id="rId31"/>
    <p:sldId id="434" r:id="rId32"/>
    <p:sldId id="384" r:id="rId33"/>
    <p:sldId id="385" r:id="rId34"/>
  </p:sldIdLst>
  <p:sldSz cx="9144000" cy="6858000" type="screen4x3"/>
  <p:notesSz cx="6669088" cy="992663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409" autoAdjust="0"/>
    <p:restoredTop sz="81675" autoAdjust="0"/>
  </p:normalViewPr>
  <p:slideViewPr>
    <p:cSldViewPr>
      <p:cViewPr varScale="1">
        <p:scale>
          <a:sx n="94" d="100"/>
          <a:sy n="94" d="100"/>
        </p:scale>
        <p:origin x="171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7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3354" y="-108"/>
      </p:cViewPr>
      <p:guideLst>
        <p:guide orient="horz" pos="3126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852DF6-BD76-4CE8-8AF4-B2CDA807AE50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ACF1B986-ED7F-4602-BFA8-1C54EA8EFA7D}">
      <dgm:prSet phldrT="[Text]"/>
      <dgm:spPr>
        <a:solidFill>
          <a:srgbClr val="FF0000">
            <a:alpha val="50000"/>
          </a:srgbClr>
        </a:solidFill>
        <a:ln>
          <a:solidFill>
            <a:srgbClr val="FF0000"/>
          </a:solidFill>
        </a:ln>
      </dgm:spPr>
      <dgm:t>
        <a:bodyPr/>
        <a:lstStyle/>
        <a:p>
          <a:r>
            <a:rPr lang="de-DE" dirty="0" smtClean="0">
              <a:solidFill>
                <a:srgbClr val="C00000"/>
              </a:solidFill>
            </a:rPr>
            <a:t>SA</a:t>
          </a:r>
          <a:endParaRPr lang="de-DE" dirty="0">
            <a:solidFill>
              <a:srgbClr val="C00000"/>
            </a:solidFill>
          </a:endParaRPr>
        </a:p>
      </dgm:t>
    </dgm:pt>
    <dgm:pt modelId="{1A0FD61F-5136-41B5-928E-6E4366A5E1E5}" type="parTrans" cxnId="{E9CD5EB2-8C06-437A-885D-F1BE76C2588B}">
      <dgm:prSet/>
      <dgm:spPr/>
      <dgm:t>
        <a:bodyPr/>
        <a:lstStyle/>
        <a:p>
          <a:endParaRPr lang="de-DE"/>
        </a:p>
      </dgm:t>
    </dgm:pt>
    <dgm:pt modelId="{F36413E1-01E3-4380-93C9-DF1B6B59CCE9}" type="sibTrans" cxnId="{E9CD5EB2-8C06-437A-885D-F1BE76C2588B}">
      <dgm:prSet/>
      <dgm:spPr/>
      <dgm:t>
        <a:bodyPr/>
        <a:lstStyle/>
        <a:p>
          <a:endParaRPr lang="de-DE"/>
        </a:p>
      </dgm:t>
    </dgm:pt>
    <dgm:pt modelId="{50CF45A5-2C01-4B65-BE4F-8232F5E23FD5}">
      <dgm:prSet phldrT="[Text]" custT="1"/>
      <dgm:spPr>
        <a:solidFill>
          <a:srgbClr val="7030A0">
            <a:alpha val="50000"/>
          </a:srgbClr>
        </a:solidFill>
        <a:ln>
          <a:solidFill>
            <a:srgbClr val="7030A0"/>
          </a:solidFill>
        </a:ln>
      </dgm:spPr>
      <dgm:t>
        <a:bodyPr/>
        <a:lstStyle/>
        <a:p>
          <a:r>
            <a:rPr lang="de-DE" sz="2400" b="1" dirty="0" smtClean="0">
              <a:solidFill>
                <a:srgbClr val="7030A0"/>
              </a:solidFill>
            </a:rPr>
            <a:t>Schule</a:t>
          </a:r>
          <a:endParaRPr lang="de-DE" sz="1300" b="1" dirty="0">
            <a:solidFill>
              <a:srgbClr val="7030A0"/>
            </a:solidFill>
          </a:endParaRPr>
        </a:p>
      </dgm:t>
    </dgm:pt>
    <dgm:pt modelId="{9505D871-5222-4906-BC92-70B04E0772D1}" type="parTrans" cxnId="{531E2629-C31B-440F-8E20-BA212879C35C}">
      <dgm:prSet/>
      <dgm:spPr/>
      <dgm:t>
        <a:bodyPr/>
        <a:lstStyle/>
        <a:p>
          <a:endParaRPr lang="de-DE"/>
        </a:p>
      </dgm:t>
    </dgm:pt>
    <dgm:pt modelId="{55ED95E1-B06E-4683-9C64-BE4B734EE63D}" type="sibTrans" cxnId="{531E2629-C31B-440F-8E20-BA212879C35C}">
      <dgm:prSet/>
      <dgm:spPr/>
      <dgm:t>
        <a:bodyPr/>
        <a:lstStyle/>
        <a:p>
          <a:endParaRPr lang="de-DE"/>
        </a:p>
      </dgm:t>
    </dgm:pt>
    <dgm:pt modelId="{0440F553-4A68-496F-9AB4-A7BF21EDA07D}">
      <dgm:prSet phldrT="[Text]" custT="1"/>
      <dgm:spPr>
        <a:solidFill>
          <a:srgbClr val="0070C0">
            <a:alpha val="50000"/>
          </a:srgbClr>
        </a:solidFill>
        <a:ln>
          <a:solidFill>
            <a:srgbClr val="0070C0"/>
          </a:solidFill>
        </a:ln>
      </dgm:spPr>
      <dgm:t>
        <a:bodyPr/>
        <a:lstStyle/>
        <a:p>
          <a:r>
            <a:rPr lang="de-DE" sz="2000" b="1" dirty="0" smtClean="0">
              <a:solidFill>
                <a:srgbClr val="0070C0"/>
              </a:solidFill>
            </a:rPr>
            <a:t> Schüler</a:t>
          </a:r>
          <a:endParaRPr lang="de-DE" sz="2000" b="1" dirty="0">
            <a:solidFill>
              <a:srgbClr val="0070C0"/>
            </a:solidFill>
          </a:endParaRPr>
        </a:p>
      </dgm:t>
    </dgm:pt>
    <dgm:pt modelId="{30E7BC4F-EF41-4CDA-B140-73896C4F4948}" type="parTrans" cxnId="{D282A6B2-6D7A-4DAB-AB6D-F55D297506C0}">
      <dgm:prSet/>
      <dgm:spPr/>
      <dgm:t>
        <a:bodyPr/>
        <a:lstStyle/>
        <a:p>
          <a:endParaRPr lang="de-DE"/>
        </a:p>
      </dgm:t>
    </dgm:pt>
    <dgm:pt modelId="{BA5F694A-0951-4D6C-91DF-3DE4DA7AE30C}" type="sibTrans" cxnId="{D282A6B2-6D7A-4DAB-AB6D-F55D297506C0}">
      <dgm:prSet/>
      <dgm:spPr/>
      <dgm:t>
        <a:bodyPr/>
        <a:lstStyle/>
        <a:p>
          <a:endParaRPr lang="de-DE"/>
        </a:p>
      </dgm:t>
    </dgm:pt>
    <dgm:pt modelId="{FC60529E-E4FA-4DD6-A3A3-1FF70D0BE203}">
      <dgm:prSet phldrT="[Text]" custT="1"/>
      <dgm:spPr>
        <a:solidFill>
          <a:srgbClr val="FFFF00">
            <a:alpha val="50000"/>
          </a:srgbClr>
        </a:solidFill>
        <a:ln>
          <a:solidFill>
            <a:srgbClr val="FFFF00"/>
          </a:solidFill>
        </a:ln>
      </dgm:spPr>
      <dgm:t>
        <a:bodyPr/>
        <a:lstStyle/>
        <a:p>
          <a:r>
            <a:rPr lang="de-DE" sz="1800" b="1" dirty="0" smtClean="0">
              <a:solidFill>
                <a:srgbClr val="FFC000"/>
              </a:solidFill>
            </a:rPr>
            <a:t>Mitschüler &amp; Freunde</a:t>
          </a:r>
          <a:endParaRPr lang="de-DE" sz="1800" b="1" dirty="0">
            <a:solidFill>
              <a:srgbClr val="FFC000"/>
            </a:solidFill>
          </a:endParaRPr>
        </a:p>
      </dgm:t>
    </dgm:pt>
    <dgm:pt modelId="{E45E1A91-24BC-45E6-91DD-8BF960EC46CB}" type="parTrans" cxnId="{49F54C34-C1CA-4EEC-A952-B6AF2DE80D47}">
      <dgm:prSet/>
      <dgm:spPr/>
      <dgm:t>
        <a:bodyPr/>
        <a:lstStyle/>
        <a:p>
          <a:endParaRPr lang="de-DE"/>
        </a:p>
      </dgm:t>
    </dgm:pt>
    <dgm:pt modelId="{93B7B744-9382-45C7-9654-46AA74A10AD4}" type="sibTrans" cxnId="{49F54C34-C1CA-4EEC-A952-B6AF2DE80D47}">
      <dgm:prSet/>
      <dgm:spPr/>
      <dgm:t>
        <a:bodyPr/>
        <a:lstStyle/>
        <a:p>
          <a:endParaRPr lang="de-DE"/>
        </a:p>
      </dgm:t>
    </dgm:pt>
    <dgm:pt modelId="{F9A49CD5-B42B-4BFB-93C8-E8A93D4C9549}">
      <dgm:prSet phldrT="[Text]" custT="1"/>
      <dgm:spPr>
        <a:solidFill>
          <a:srgbClr val="92D050">
            <a:alpha val="50000"/>
          </a:srgbClr>
        </a:solidFill>
        <a:ln>
          <a:solidFill>
            <a:srgbClr val="92D050"/>
          </a:solidFill>
        </a:ln>
      </dgm:spPr>
      <dgm:t>
        <a:bodyPr/>
        <a:lstStyle/>
        <a:p>
          <a:pPr algn="l"/>
          <a:r>
            <a:rPr lang="de-DE" sz="2000" b="1" dirty="0" smtClean="0">
              <a:solidFill>
                <a:srgbClr val="00B050"/>
              </a:solidFill>
            </a:rPr>
            <a:t>Familie</a:t>
          </a:r>
          <a:endParaRPr lang="de-DE" sz="2400" b="1" dirty="0">
            <a:solidFill>
              <a:srgbClr val="00B050"/>
            </a:solidFill>
          </a:endParaRPr>
        </a:p>
      </dgm:t>
    </dgm:pt>
    <dgm:pt modelId="{6F489388-45F3-4CAB-8B1A-6BFF0C5FB620}" type="parTrans" cxnId="{B21044CC-7931-4E46-8BC9-5B4D8DEABF7E}">
      <dgm:prSet/>
      <dgm:spPr/>
      <dgm:t>
        <a:bodyPr/>
        <a:lstStyle/>
        <a:p>
          <a:endParaRPr lang="de-DE"/>
        </a:p>
      </dgm:t>
    </dgm:pt>
    <dgm:pt modelId="{2EE25B4C-CDD9-442F-A347-0AF3887F9FDC}" type="sibTrans" cxnId="{B21044CC-7931-4E46-8BC9-5B4D8DEABF7E}">
      <dgm:prSet/>
      <dgm:spPr/>
      <dgm:t>
        <a:bodyPr/>
        <a:lstStyle/>
        <a:p>
          <a:endParaRPr lang="de-DE"/>
        </a:p>
      </dgm:t>
    </dgm:pt>
    <dgm:pt modelId="{A18A4D5D-ECFA-4EDA-BED2-B5DAE24119F4}" type="pres">
      <dgm:prSet presAssocID="{5F852DF6-BD76-4CE8-8AF4-B2CDA807AE50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5B55190B-9BBA-4009-AE6F-7B4954A64877}" type="pres">
      <dgm:prSet presAssocID="{5F852DF6-BD76-4CE8-8AF4-B2CDA807AE50}" presName="radial" presStyleCnt="0">
        <dgm:presLayoutVars>
          <dgm:animLvl val="ctr"/>
        </dgm:presLayoutVars>
      </dgm:prSet>
      <dgm:spPr/>
    </dgm:pt>
    <dgm:pt modelId="{59CB0857-0D37-4D06-8D43-5C9EC3E38374}" type="pres">
      <dgm:prSet presAssocID="{ACF1B986-ED7F-4602-BFA8-1C54EA8EFA7D}" presName="centerShape" presStyleLbl="vennNode1" presStyleIdx="0" presStyleCnt="5" custScaleX="82645" custScaleY="82645" custLinFactNeighborX="-1510" custLinFactNeighborY="8638"/>
      <dgm:spPr/>
      <dgm:t>
        <a:bodyPr/>
        <a:lstStyle/>
        <a:p>
          <a:endParaRPr lang="de-DE"/>
        </a:p>
      </dgm:t>
    </dgm:pt>
    <dgm:pt modelId="{7F251B64-5479-4F24-B53A-B4C50EE0AC08}" type="pres">
      <dgm:prSet presAssocID="{50CF45A5-2C01-4B65-BE4F-8232F5E23FD5}" presName="node" presStyleLbl="vennNode1" presStyleIdx="1" presStyleCnt="5" custScaleX="151405" custScaleY="153149" custRadScaleRad="65375" custRadScaleInc="58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B65C2E4-2400-4D98-A297-FB24D609BAFC}" type="pres">
      <dgm:prSet presAssocID="{0440F553-4A68-496F-9AB4-A7BF21EDA07D}" presName="node" presStyleLbl="vennNode1" presStyleIdx="2" presStyleCnt="5" custScaleX="145675" custScaleY="141961" custRadScaleRad="96156" custRadScaleInc="713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584C572-2372-479B-8CDF-6DE632861D56}" type="pres">
      <dgm:prSet presAssocID="{FC60529E-E4FA-4DD6-A3A3-1FF70D0BE203}" presName="node" presStyleLbl="vennNode1" presStyleIdx="3" presStyleCnt="5" custScaleX="178790" custScaleY="166421" custRadScaleRad="104426" custRadScaleInc="73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CF08A66-6A5E-428D-BE5B-1E4ACAE8FB47}" type="pres">
      <dgm:prSet presAssocID="{F9A49CD5-B42B-4BFB-93C8-E8A93D4C9549}" presName="node" presStyleLbl="vennNode1" presStyleIdx="4" presStyleCnt="5" custScaleX="147025" custScaleY="151479" custRadScaleRad="99222" custRadScaleInc="-718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31D49CF4-2C55-4C0A-BD5B-0AD87F4CA6D8}" type="presOf" srcId="{0440F553-4A68-496F-9AB4-A7BF21EDA07D}" destId="{CB65C2E4-2400-4D98-A297-FB24D609BAFC}" srcOrd="0" destOrd="0" presId="urn:microsoft.com/office/officeart/2005/8/layout/radial3"/>
    <dgm:cxn modelId="{4D4E6A0C-B57B-4764-A24A-11E8F01193A1}" type="presOf" srcId="{F9A49CD5-B42B-4BFB-93C8-E8A93D4C9549}" destId="{3CF08A66-6A5E-428D-BE5B-1E4ACAE8FB47}" srcOrd="0" destOrd="0" presId="urn:microsoft.com/office/officeart/2005/8/layout/radial3"/>
    <dgm:cxn modelId="{D282A6B2-6D7A-4DAB-AB6D-F55D297506C0}" srcId="{ACF1B986-ED7F-4602-BFA8-1C54EA8EFA7D}" destId="{0440F553-4A68-496F-9AB4-A7BF21EDA07D}" srcOrd="1" destOrd="0" parTransId="{30E7BC4F-EF41-4CDA-B140-73896C4F4948}" sibTransId="{BA5F694A-0951-4D6C-91DF-3DE4DA7AE30C}"/>
    <dgm:cxn modelId="{E9CD5EB2-8C06-437A-885D-F1BE76C2588B}" srcId="{5F852DF6-BD76-4CE8-8AF4-B2CDA807AE50}" destId="{ACF1B986-ED7F-4602-BFA8-1C54EA8EFA7D}" srcOrd="0" destOrd="0" parTransId="{1A0FD61F-5136-41B5-928E-6E4366A5E1E5}" sibTransId="{F36413E1-01E3-4380-93C9-DF1B6B59CCE9}"/>
    <dgm:cxn modelId="{531E2629-C31B-440F-8E20-BA212879C35C}" srcId="{ACF1B986-ED7F-4602-BFA8-1C54EA8EFA7D}" destId="{50CF45A5-2C01-4B65-BE4F-8232F5E23FD5}" srcOrd="0" destOrd="0" parTransId="{9505D871-5222-4906-BC92-70B04E0772D1}" sibTransId="{55ED95E1-B06E-4683-9C64-BE4B734EE63D}"/>
    <dgm:cxn modelId="{4BC2B3F9-5D6A-418C-874B-A1ADDCDF4AD8}" type="presOf" srcId="{50CF45A5-2C01-4B65-BE4F-8232F5E23FD5}" destId="{7F251B64-5479-4F24-B53A-B4C50EE0AC08}" srcOrd="0" destOrd="0" presId="urn:microsoft.com/office/officeart/2005/8/layout/radial3"/>
    <dgm:cxn modelId="{0D100173-FF7E-4A97-8496-550A37487903}" type="presOf" srcId="{FC60529E-E4FA-4DD6-A3A3-1FF70D0BE203}" destId="{E584C572-2372-479B-8CDF-6DE632861D56}" srcOrd="0" destOrd="0" presId="urn:microsoft.com/office/officeart/2005/8/layout/radial3"/>
    <dgm:cxn modelId="{1AD74C08-6951-403D-A2E4-BCFFCC2B45E7}" type="presOf" srcId="{5F852DF6-BD76-4CE8-8AF4-B2CDA807AE50}" destId="{A18A4D5D-ECFA-4EDA-BED2-B5DAE24119F4}" srcOrd="0" destOrd="0" presId="urn:microsoft.com/office/officeart/2005/8/layout/radial3"/>
    <dgm:cxn modelId="{49F54C34-C1CA-4EEC-A952-B6AF2DE80D47}" srcId="{ACF1B986-ED7F-4602-BFA8-1C54EA8EFA7D}" destId="{FC60529E-E4FA-4DD6-A3A3-1FF70D0BE203}" srcOrd="2" destOrd="0" parTransId="{E45E1A91-24BC-45E6-91DD-8BF960EC46CB}" sibTransId="{93B7B744-9382-45C7-9654-46AA74A10AD4}"/>
    <dgm:cxn modelId="{B21044CC-7931-4E46-8BC9-5B4D8DEABF7E}" srcId="{ACF1B986-ED7F-4602-BFA8-1C54EA8EFA7D}" destId="{F9A49CD5-B42B-4BFB-93C8-E8A93D4C9549}" srcOrd="3" destOrd="0" parTransId="{6F489388-45F3-4CAB-8B1A-6BFF0C5FB620}" sibTransId="{2EE25B4C-CDD9-442F-A347-0AF3887F9FDC}"/>
    <dgm:cxn modelId="{141AD7B8-40E5-4FD5-B777-09BA34197A85}" type="presOf" srcId="{ACF1B986-ED7F-4602-BFA8-1C54EA8EFA7D}" destId="{59CB0857-0D37-4D06-8D43-5C9EC3E38374}" srcOrd="0" destOrd="0" presId="urn:microsoft.com/office/officeart/2005/8/layout/radial3"/>
    <dgm:cxn modelId="{D9819DB8-87F9-4794-AC42-9DE04E46BA52}" type="presParOf" srcId="{A18A4D5D-ECFA-4EDA-BED2-B5DAE24119F4}" destId="{5B55190B-9BBA-4009-AE6F-7B4954A64877}" srcOrd="0" destOrd="0" presId="urn:microsoft.com/office/officeart/2005/8/layout/radial3"/>
    <dgm:cxn modelId="{895C54B2-1AF4-4FE6-9508-73D428B85A41}" type="presParOf" srcId="{5B55190B-9BBA-4009-AE6F-7B4954A64877}" destId="{59CB0857-0D37-4D06-8D43-5C9EC3E38374}" srcOrd="0" destOrd="0" presId="urn:microsoft.com/office/officeart/2005/8/layout/radial3"/>
    <dgm:cxn modelId="{ECE5D8B5-01BA-40C8-8CC2-1CA842AC15DE}" type="presParOf" srcId="{5B55190B-9BBA-4009-AE6F-7B4954A64877}" destId="{7F251B64-5479-4F24-B53A-B4C50EE0AC08}" srcOrd="1" destOrd="0" presId="urn:microsoft.com/office/officeart/2005/8/layout/radial3"/>
    <dgm:cxn modelId="{CCEBED9E-2DB7-4235-9BC1-59E4B538223F}" type="presParOf" srcId="{5B55190B-9BBA-4009-AE6F-7B4954A64877}" destId="{CB65C2E4-2400-4D98-A297-FB24D609BAFC}" srcOrd="2" destOrd="0" presId="urn:microsoft.com/office/officeart/2005/8/layout/radial3"/>
    <dgm:cxn modelId="{3EADDF33-06F9-4368-BBCE-B1E5362B5D22}" type="presParOf" srcId="{5B55190B-9BBA-4009-AE6F-7B4954A64877}" destId="{E584C572-2372-479B-8CDF-6DE632861D56}" srcOrd="3" destOrd="0" presId="urn:microsoft.com/office/officeart/2005/8/layout/radial3"/>
    <dgm:cxn modelId="{8C08832D-0928-4175-A044-79E8AB70C287}" type="presParOf" srcId="{5B55190B-9BBA-4009-AE6F-7B4954A64877}" destId="{3CF08A66-6A5E-428D-BE5B-1E4ACAE8FB47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852DF6-BD76-4CE8-8AF4-B2CDA807AE50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ACF1B986-ED7F-4602-BFA8-1C54EA8EFA7D}">
      <dgm:prSet phldrT="[Text]"/>
      <dgm:spPr>
        <a:solidFill>
          <a:srgbClr val="FF0000">
            <a:alpha val="50000"/>
          </a:srgbClr>
        </a:solidFill>
        <a:ln>
          <a:solidFill>
            <a:srgbClr val="FF0000"/>
          </a:solidFill>
        </a:ln>
      </dgm:spPr>
      <dgm:t>
        <a:bodyPr/>
        <a:lstStyle/>
        <a:p>
          <a:r>
            <a:rPr lang="de-DE" dirty="0" smtClean="0">
              <a:solidFill>
                <a:srgbClr val="C00000"/>
              </a:solidFill>
            </a:rPr>
            <a:t>SA</a:t>
          </a:r>
          <a:endParaRPr lang="de-DE" dirty="0">
            <a:solidFill>
              <a:srgbClr val="C00000"/>
            </a:solidFill>
          </a:endParaRPr>
        </a:p>
      </dgm:t>
    </dgm:pt>
    <dgm:pt modelId="{1A0FD61F-5136-41B5-928E-6E4366A5E1E5}" type="parTrans" cxnId="{E9CD5EB2-8C06-437A-885D-F1BE76C2588B}">
      <dgm:prSet/>
      <dgm:spPr/>
      <dgm:t>
        <a:bodyPr/>
        <a:lstStyle/>
        <a:p>
          <a:endParaRPr lang="de-DE"/>
        </a:p>
      </dgm:t>
    </dgm:pt>
    <dgm:pt modelId="{F36413E1-01E3-4380-93C9-DF1B6B59CCE9}" type="sibTrans" cxnId="{E9CD5EB2-8C06-437A-885D-F1BE76C2588B}">
      <dgm:prSet/>
      <dgm:spPr/>
      <dgm:t>
        <a:bodyPr/>
        <a:lstStyle/>
        <a:p>
          <a:endParaRPr lang="de-DE"/>
        </a:p>
      </dgm:t>
    </dgm:pt>
    <dgm:pt modelId="{50CF45A5-2C01-4B65-BE4F-8232F5E23FD5}">
      <dgm:prSet phldrT="[Text]" custT="1"/>
      <dgm:spPr>
        <a:solidFill>
          <a:srgbClr val="7030A0">
            <a:alpha val="50000"/>
          </a:srgbClr>
        </a:solidFill>
        <a:ln>
          <a:solidFill>
            <a:srgbClr val="7030A0"/>
          </a:solidFill>
        </a:ln>
      </dgm:spPr>
      <dgm:t>
        <a:bodyPr/>
        <a:lstStyle/>
        <a:p>
          <a:r>
            <a:rPr lang="de-DE" sz="2400" b="1" dirty="0" smtClean="0">
              <a:solidFill>
                <a:srgbClr val="7030A0"/>
              </a:solidFill>
            </a:rPr>
            <a:t>Schule</a:t>
          </a:r>
          <a:endParaRPr lang="de-DE" sz="1300" b="1" dirty="0">
            <a:solidFill>
              <a:srgbClr val="7030A0"/>
            </a:solidFill>
          </a:endParaRPr>
        </a:p>
      </dgm:t>
    </dgm:pt>
    <dgm:pt modelId="{9505D871-5222-4906-BC92-70B04E0772D1}" type="parTrans" cxnId="{531E2629-C31B-440F-8E20-BA212879C35C}">
      <dgm:prSet/>
      <dgm:spPr/>
      <dgm:t>
        <a:bodyPr/>
        <a:lstStyle/>
        <a:p>
          <a:endParaRPr lang="de-DE"/>
        </a:p>
      </dgm:t>
    </dgm:pt>
    <dgm:pt modelId="{55ED95E1-B06E-4683-9C64-BE4B734EE63D}" type="sibTrans" cxnId="{531E2629-C31B-440F-8E20-BA212879C35C}">
      <dgm:prSet/>
      <dgm:spPr/>
      <dgm:t>
        <a:bodyPr/>
        <a:lstStyle/>
        <a:p>
          <a:endParaRPr lang="de-DE"/>
        </a:p>
      </dgm:t>
    </dgm:pt>
    <dgm:pt modelId="{0440F553-4A68-496F-9AB4-A7BF21EDA07D}">
      <dgm:prSet phldrT="[Text]" custT="1"/>
      <dgm:spPr>
        <a:solidFill>
          <a:srgbClr val="0070C0">
            <a:alpha val="50000"/>
          </a:srgbClr>
        </a:solidFill>
        <a:ln>
          <a:solidFill>
            <a:srgbClr val="0070C0"/>
          </a:solidFill>
        </a:ln>
      </dgm:spPr>
      <dgm:t>
        <a:bodyPr/>
        <a:lstStyle/>
        <a:p>
          <a:r>
            <a:rPr lang="de-DE" sz="2000" b="1" dirty="0" smtClean="0">
              <a:solidFill>
                <a:srgbClr val="0070C0"/>
              </a:solidFill>
            </a:rPr>
            <a:t> Schüler</a:t>
          </a:r>
          <a:endParaRPr lang="de-DE" sz="2000" b="1" dirty="0">
            <a:solidFill>
              <a:srgbClr val="0070C0"/>
            </a:solidFill>
          </a:endParaRPr>
        </a:p>
      </dgm:t>
    </dgm:pt>
    <dgm:pt modelId="{30E7BC4F-EF41-4CDA-B140-73896C4F4948}" type="parTrans" cxnId="{D282A6B2-6D7A-4DAB-AB6D-F55D297506C0}">
      <dgm:prSet/>
      <dgm:spPr/>
      <dgm:t>
        <a:bodyPr/>
        <a:lstStyle/>
        <a:p>
          <a:endParaRPr lang="de-DE"/>
        </a:p>
      </dgm:t>
    </dgm:pt>
    <dgm:pt modelId="{BA5F694A-0951-4D6C-91DF-3DE4DA7AE30C}" type="sibTrans" cxnId="{D282A6B2-6D7A-4DAB-AB6D-F55D297506C0}">
      <dgm:prSet/>
      <dgm:spPr/>
      <dgm:t>
        <a:bodyPr/>
        <a:lstStyle/>
        <a:p>
          <a:endParaRPr lang="de-DE"/>
        </a:p>
      </dgm:t>
    </dgm:pt>
    <dgm:pt modelId="{FC60529E-E4FA-4DD6-A3A3-1FF70D0BE203}">
      <dgm:prSet phldrT="[Text]" custT="1"/>
      <dgm:spPr>
        <a:solidFill>
          <a:srgbClr val="FFFF00">
            <a:alpha val="50000"/>
          </a:srgbClr>
        </a:solidFill>
        <a:ln>
          <a:solidFill>
            <a:srgbClr val="FFFF00"/>
          </a:solidFill>
        </a:ln>
      </dgm:spPr>
      <dgm:t>
        <a:bodyPr/>
        <a:lstStyle/>
        <a:p>
          <a:r>
            <a:rPr lang="de-DE" sz="1800" b="1" dirty="0" smtClean="0">
              <a:solidFill>
                <a:srgbClr val="FFC000"/>
              </a:solidFill>
            </a:rPr>
            <a:t>Mitschüler &amp; Freunde</a:t>
          </a:r>
          <a:endParaRPr lang="de-DE" sz="1800" b="1" dirty="0">
            <a:solidFill>
              <a:srgbClr val="FFC000"/>
            </a:solidFill>
          </a:endParaRPr>
        </a:p>
      </dgm:t>
    </dgm:pt>
    <dgm:pt modelId="{E45E1A91-24BC-45E6-91DD-8BF960EC46CB}" type="parTrans" cxnId="{49F54C34-C1CA-4EEC-A952-B6AF2DE80D47}">
      <dgm:prSet/>
      <dgm:spPr/>
      <dgm:t>
        <a:bodyPr/>
        <a:lstStyle/>
        <a:p>
          <a:endParaRPr lang="de-DE"/>
        </a:p>
      </dgm:t>
    </dgm:pt>
    <dgm:pt modelId="{93B7B744-9382-45C7-9654-46AA74A10AD4}" type="sibTrans" cxnId="{49F54C34-C1CA-4EEC-A952-B6AF2DE80D47}">
      <dgm:prSet/>
      <dgm:spPr/>
      <dgm:t>
        <a:bodyPr/>
        <a:lstStyle/>
        <a:p>
          <a:endParaRPr lang="de-DE"/>
        </a:p>
      </dgm:t>
    </dgm:pt>
    <dgm:pt modelId="{F9A49CD5-B42B-4BFB-93C8-E8A93D4C9549}">
      <dgm:prSet phldrT="[Text]" custT="1"/>
      <dgm:spPr>
        <a:solidFill>
          <a:srgbClr val="92D050">
            <a:alpha val="50000"/>
          </a:srgbClr>
        </a:solidFill>
        <a:ln>
          <a:solidFill>
            <a:srgbClr val="92D050"/>
          </a:solidFill>
        </a:ln>
      </dgm:spPr>
      <dgm:t>
        <a:bodyPr/>
        <a:lstStyle/>
        <a:p>
          <a:pPr algn="l"/>
          <a:r>
            <a:rPr lang="de-DE" sz="2000" b="1" dirty="0" smtClean="0">
              <a:solidFill>
                <a:srgbClr val="00B050"/>
              </a:solidFill>
            </a:rPr>
            <a:t>Familie</a:t>
          </a:r>
          <a:endParaRPr lang="de-DE" sz="2400" b="1" dirty="0">
            <a:solidFill>
              <a:srgbClr val="00B050"/>
            </a:solidFill>
          </a:endParaRPr>
        </a:p>
      </dgm:t>
    </dgm:pt>
    <dgm:pt modelId="{6F489388-45F3-4CAB-8B1A-6BFF0C5FB620}" type="parTrans" cxnId="{B21044CC-7931-4E46-8BC9-5B4D8DEABF7E}">
      <dgm:prSet/>
      <dgm:spPr/>
      <dgm:t>
        <a:bodyPr/>
        <a:lstStyle/>
        <a:p>
          <a:endParaRPr lang="de-DE"/>
        </a:p>
      </dgm:t>
    </dgm:pt>
    <dgm:pt modelId="{2EE25B4C-CDD9-442F-A347-0AF3887F9FDC}" type="sibTrans" cxnId="{B21044CC-7931-4E46-8BC9-5B4D8DEABF7E}">
      <dgm:prSet/>
      <dgm:spPr/>
      <dgm:t>
        <a:bodyPr/>
        <a:lstStyle/>
        <a:p>
          <a:endParaRPr lang="de-DE"/>
        </a:p>
      </dgm:t>
    </dgm:pt>
    <dgm:pt modelId="{A18A4D5D-ECFA-4EDA-BED2-B5DAE24119F4}" type="pres">
      <dgm:prSet presAssocID="{5F852DF6-BD76-4CE8-8AF4-B2CDA807AE50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5B55190B-9BBA-4009-AE6F-7B4954A64877}" type="pres">
      <dgm:prSet presAssocID="{5F852DF6-BD76-4CE8-8AF4-B2CDA807AE50}" presName="radial" presStyleCnt="0">
        <dgm:presLayoutVars>
          <dgm:animLvl val="ctr"/>
        </dgm:presLayoutVars>
      </dgm:prSet>
      <dgm:spPr/>
    </dgm:pt>
    <dgm:pt modelId="{59CB0857-0D37-4D06-8D43-5C9EC3E38374}" type="pres">
      <dgm:prSet presAssocID="{ACF1B986-ED7F-4602-BFA8-1C54EA8EFA7D}" presName="centerShape" presStyleLbl="vennNode1" presStyleIdx="0" presStyleCnt="5" custScaleX="82645" custScaleY="82645" custLinFactNeighborX="-1510" custLinFactNeighborY="8638"/>
      <dgm:spPr/>
      <dgm:t>
        <a:bodyPr/>
        <a:lstStyle/>
        <a:p>
          <a:endParaRPr lang="de-DE"/>
        </a:p>
      </dgm:t>
    </dgm:pt>
    <dgm:pt modelId="{7F251B64-5479-4F24-B53A-B4C50EE0AC08}" type="pres">
      <dgm:prSet presAssocID="{50CF45A5-2C01-4B65-BE4F-8232F5E23FD5}" presName="node" presStyleLbl="vennNode1" presStyleIdx="1" presStyleCnt="5" custScaleX="151405" custScaleY="153149" custRadScaleRad="65375" custRadScaleInc="58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B65C2E4-2400-4D98-A297-FB24D609BAFC}" type="pres">
      <dgm:prSet presAssocID="{0440F553-4A68-496F-9AB4-A7BF21EDA07D}" presName="node" presStyleLbl="vennNode1" presStyleIdx="2" presStyleCnt="5" custScaleX="145675" custScaleY="141961" custRadScaleRad="96156" custRadScaleInc="713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584C572-2372-479B-8CDF-6DE632861D56}" type="pres">
      <dgm:prSet presAssocID="{FC60529E-E4FA-4DD6-A3A3-1FF70D0BE203}" presName="node" presStyleLbl="vennNode1" presStyleIdx="3" presStyleCnt="5" custScaleX="178790" custScaleY="166421" custRadScaleRad="104426" custRadScaleInc="73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CF08A66-6A5E-428D-BE5B-1E4ACAE8FB47}" type="pres">
      <dgm:prSet presAssocID="{F9A49CD5-B42B-4BFB-93C8-E8A93D4C9549}" presName="node" presStyleLbl="vennNode1" presStyleIdx="4" presStyleCnt="5" custScaleX="147025" custScaleY="151479" custRadScaleRad="99222" custRadScaleInc="-718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31D49CF4-2C55-4C0A-BD5B-0AD87F4CA6D8}" type="presOf" srcId="{0440F553-4A68-496F-9AB4-A7BF21EDA07D}" destId="{CB65C2E4-2400-4D98-A297-FB24D609BAFC}" srcOrd="0" destOrd="0" presId="urn:microsoft.com/office/officeart/2005/8/layout/radial3"/>
    <dgm:cxn modelId="{4D4E6A0C-B57B-4764-A24A-11E8F01193A1}" type="presOf" srcId="{F9A49CD5-B42B-4BFB-93C8-E8A93D4C9549}" destId="{3CF08A66-6A5E-428D-BE5B-1E4ACAE8FB47}" srcOrd="0" destOrd="0" presId="urn:microsoft.com/office/officeart/2005/8/layout/radial3"/>
    <dgm:cxn modelId="{D282A6B2-6D7A-4DAB-AB6D-F55D297506C0}" srcId="{ACF1B986-ED7F-4602-BFA8-1C54EA8EFA7D}" destId="{0440F553-4A68-496F-9AB4-A7BF21EDA07D}" srcOrd="1" destOrd="0" parTransId="{30E7BC4F-EF41-4CDA-B140-73896C4F4948}" sibTransId="{BA5F694A-0951-4D6C-91DF-3DE4DA7AE30C}"/>
    <dgm:cxn modelId="{E9CD5EB2-8C06-437A-885D-F1BE76C2588B}" srcId="{5F852DF6-BD76-4CE8-8AF4-B2CDA807AE50}" destId="{ACF1B986-ED7F-4602-BFA8-1C54EA8EFA7D}" srcOrd="0" destOrd="0" parTransId="{1A0FD61F-5136-41B5-928E-6E4366A5E1E5}" sibTransId="{F36413E1-01E3-4380-93C9-DF1B6B59CCE9}"/>
    <dgm:cxn modelId="{531E2629-C31B-440F-8E20-BA212879C35C}" srcId="{ACF1B986-ED7F-4602-BFA8-1C54EA8EFA7D}" destId="{50CF45A5-2C01-4B65-BE4F-8232F5E23FD5}" srcOrd="0" destOrd="0" parTransId="{9505D871-5222-4906-BC92-70B04E0772D1}" sibTransId="{55ED95E1-B06E-4683-9C64-BE4B734EE63D}"/>
    <dgm:cxn modelId="{4BC2B3F9-5D6A-418C-874B-A1ADDCDF4AD8}" type="presOf" srcId="{50CF45A5-2C01-4B65-BE4F-8232F5E23FD5}" destId="{7F251B64-5479-4F24-B53A-B4C50EE0AC08}" srcOrd="0" destOrd="0" presId="urn:microsoft.com/office/officeart/2005/8/layout/radial3"/>
    <dgm:cxn modelId="{0D100173-FF7E-4A97-8496-550A37487903}" type="presOf" srcId="{FC60529E-E4FA-4DD6-A3A3-1FF70D0BE203}" destId="{E584C572-2372-479B-8CDF-6DE632861D56}" srcOrd="0" destOrd="0" presId="urn:microsoft.com/office/officeart/2005/8/layout/radial3"/>
    <dgm:cxn modelId="{1AD74C08-6951-403D-A2E4-BCFFCC2B45E7}" type="presOf" srcId="{5F852DF6-BD76-4CE8-8AF4-B2CDA807AE50}" destId="{A18A4D5D-ECFA-4EDA-BED2-B5DAE24119F4}" srcOrd="0" destOrd="0" presId="urn:microsoft.com/office/officeart/2005/8/layout/radial3"/>
    <dgm:cxn modelId="{49F54C34-C1CA-4EEC-A952-B6AF2DE80D47}" srcId="{ACF1B986-ED7F-4602-BFA8-1C54EA8EFA7D}" destId="{FC60529E-E4FA-4DD6-A3A3-1FF70D0BE203}" srcOrd="2" destOrd="0" parTransId="{E45E1A91-24BC-45E6-91DD-8BF960EC46CB}" sibTransId="{93B7B744-9382-45C7-9654-46AA74A10AD4}"/>
    <dgm:cxn modelId="{B21044CC-7931-4E46-8BC9-5B4D8DEABF7E}" srcId="{ACF1B986-ED7F-4602-BFA8-1C54EA8EFA7D}" destId="{F9A49CD5-B42B-4BFB-93C8-E8A93D4C9549}" srcOrd="3" destOrd="0" parTransId="{6F489388-45F3-4CAB-8B1A-6BFF0C5FB620}" sibTransId="{2EE25B4C-CDD9-442F-A347-0AF3887F9FDC}"/>
    <dgm:cxn modelId="{141AD7B8-40E5-4FD5-B777-09BA34197A85}" type="presOf" srcId="{ACF1B986-ED7F-4602-BFA8-1C54EA8EFA7D}" destId="{59CB0857-0D37-4D06-8D43-5C9EC3E38374}" srcOrd="0" destOrd="0" presId="urn:microsoft.com/office/officeart/2005/8/layout/radial3"/>
    <dgm:cxn modelId="{D9819DB8-87F9-4794-AC42-9DE04E46BA52}" type="presParOf" srcId="{A18A4D5D-ECFA-4EDA-BED2-B5DAE24119F4}" destId="{5B55190B-9BBA-4009-AE6F-7B4954A64877}" srcOrd="0" destOrd="0" presId="urn:microsoft.com/office/officeart/2005/8/layout/radial3"/>
    <dgm:cxn modelId="{895C54B2-1AF4-4FE6-9508-73D428B85A41}" type="presParOf" srcId="{5B55190B-9BBA-4009-AE6F-7B4954A64877}" destId="{59CB0857-0D37-4D06-8D43-5C9EC3E38374}" srcOrd="0" destOrd="0" presId="urn:microsoft.com/office/officeart/2005/8/layout/radial3"/>
    <dgm:cxn modelId="{ECE5D8B5-01BA-40C8-8CC2-1CA842AC15DE}" type="presParOf" srcId="{5B55190B-9BBA-4009-AE6F-7B4954A64877}" destId="{7F251B64-5479-4F24-B53A-B4C50EE0AC08}" srcOrd="1" destOrd="0" presId="urn:microsoft.com/office/officeart/2005/8/layout/radial3"/>
    <dgm:cxn modelId="{CCEBED9E-2DB7-4235-9BC1-59E4B538223F}" type="presParOf" srcId="{5B55190B-9BBA-4009-AE6F-7B4954A64877}" destId="{CB65C2E4-2400-4D98-A297-FB24D609BAFC}" srcOrd="2" destOrd="0" presId="urn:microsoft.com/office/officeart/2005/8/layout/radial3"/>
    <dgm:cxn modelId="{3EADDF33-06F9-4368-BBCE-B1E5362B5D22}" type="presParOf" srcId="{5B55190B-9BBA-4009-AE6F-7B4954A64877}" destId="{E584C572-2372-479B-8CDF-6DE632861D56}" srcOrd="3" destOrd="0" presId="urn:microsoft.com/office/officeart/2005/8/layout/radial3"/>
    <dgm:cxn modelId="{8C08832D-0928-4175-A044-79E8AB70C287}" type="presParOf" srcId="{5B55190B-9BBA-4009-AE6F-7B4954A64877}" destId="{3CF08A66-6A5E-428D-BE5B-1E4ACAE8FB47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CB0857-0D37-4D06-8D43-5C9EC3E38374}">
      <dsp:nvSpPr>
        <dsp:cNvPr id="0" name=""/>
        <dsp:cNvSpPr/>
      </dsp:nvSpPr>
      <dsp:spPr>
        <a:xfrm>
          <a:off x="3150351" y="1306420"/>
          <a:ext cx="1848470" cy="1848470"/>
        </a:xfrm>
        <a:prstGeom prst="ellipse">
          <a:avLst/>
        </a:prstGeom>
        <a:solidFill>
          <a:srgbClr val="FF0000">
            <a:alpha val="50000"/>
          </a:srgbClr>
        </a:solidFill>
        <a:ln w="1905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6500" kern="1200" dirty="0" smtClean="0">
              <a:solidFill>
                <a:srgbClr val="C00000"/>
              </a:solidFill>
            </a:rPr>
            <a:t>SA</a:t>
          </a:r>
          <a:endParaRPr lang="de-DE" sz="6500" kern="1200" dirty="0">
            <a:solidFill>
              <a:srgbClr val="C00000"/>
            </a:solidFill>
          </a:endParaRPr>
        </a:p>
      </dsp:txBody>
      <dsp:txXfrm>
        <a:off x="3421053" y="1577122"/>
        <a:ext cx="1307066" cy="1307066"/>
      </dsp:txXfrm>
    </dsp:sp>
    <dsp:sp modelId="{7F251B64-5479-4F24-B53A-B4C50EE0AC08}">
      <dsp:nvSpPr>
        <dsp:cNvPr id="0" name=""/>
        <dsp:cNvSpPr/>
      </dsp:nvSpPr>
      <dsp:spPr>
        <a:xfrm>
          <a:off x="3280728" y="170481"/>
          <a:ext cx="1693191" cy="1712694"/>
        </a:xfrm>
        <a:prstGeom prst="ellipse">
          <a:avLst/>
        </a:prstGeom>
        <a:solidFill>
          <a:srgbClr val="7030A0">
            <a:alpha val="50000"/>
          </a:srgbClr>
        </a:solidFill>
        <a:ln w="1905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400" b="1" kern="1200" dirty="0" smtClean="0">
              <a:solidFill>
                <a:srgbClr val="7030A0"/>
              </a:solidFill>
            </a:rPr>
            <a:t>Schule</a:t>
          </a:r>
          <a:endParaRPr lang="de-DE" sz="1300" b="1" kern="1200" dirty="0">
            <a:solidFill>
              <a:srgbClr val="7030A0"/>
            </a:solidFill>
          </a:endParaRPr>
        </a:p>
      </dsp:txBody>
      <dsp:txXfrm>
        <a:off x="3528690" y="421299"/>
        <a:ext cx="1197267" cy="1211058"/>
      </dsp:txXfrm>
    </dsp:sp>
    <dsp:sp modelId="{CB65C2E4-2400-4D98-A297-FB24D609BAFC}">
      <dsp:nvSpPr>
        <dsp:cNvPr id="0" name=""/>
        <dsp:cNvSpPr/>
      </dsp:nvSpPr>
      <dsp:spPr>
        <a:xfrm>
          <a:off x="4695814" y="1341807"/>
          <a:ext cx="1629111" cy="1587577"/>
        </a:xfrm>
        <a:prstGeom prst="ellipse">
          <a:avLst/>
        </a:prstGeom>
        <a:solidFill>
          <a:srgbClr val="0070C0">
            <a:alpha val="50000"/>
          </a:srgbClr>
        </a:solidFill>
        <a:ln w="1905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rgbClr val="0070C0"/>
              </a:solidFill>
            </a:rPr>
            <a:t> Schüler</a:t>
          </a:r>
          <a:endParaRPr lang="de-DE" sz="2000" b="1" kern="1200" dirty="0">
            <a:solidFill>
              <a:srgbClr val="0070C0"/>
            </a:solidFill>
          </a:endParaRPr>
        </a:p>
      </dsp:txBody>
      <dsp:txXfrm>
        <a:off x="4934392" y="1574302"/>
        <a:ext cx="1151955" cy="1122587"/>
      </dsp:txXfrm>
    </dsp:sp>
    <dsp:sp modelId="{E584C572-2372-479B-8CDF-6DE632861D56}">
      <dsp:nvSpPr>
        <dsp:cNvPr id="0" name=""/>
        <dsp:cNvSpPr/>
      </dsp:nvSpPr>
      <dsp:spPr>
        <a:xfrm>
          <a:off x="3101340" y="2505026"/>
          <a:ext cx="1999443" cy="1861118"/>
        </a:xfrm>
        <a:prstGeom prst="ellipse">
          <a:avLst/>
        </a:prstGeom>
        <a:solidFill>
          <a:srgbClr val="FFFF00">
            <a:alpha val="50000"/>
          </a:srgbClr>
        </a:solidFill>
        <a:ln w="1905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b="1" kern="1200" dirty="0" smtClean="0">
              <a:solidFill>
                <a:srgbClr val="FFC000"/>
              </a:solidFill>
            </a:rPr>
            <a:t>Mitschüler &amp; Freunde</a:t>
          </a:r>
          <a:endParaRPr lang="de-DE" sz="1800" b="1" kern="1200" dirty="0">
            <a:solidFill>
              <a:srgbClr val="FFC000"/>
            </a:solidFill>
          </a:endParaRPr>
        </a:p>
      </dsp:txBody>
      <dsp:txXfrm>
        <a:off x="3394152" y="2777580"/>
        <a:ext cx="1413819" cy="1316010"/>
      </dsp:txXfrm>
    </dsp:sp>
    <dsp:sp modelId="{3CF08A66-6A5E-428D-BE5B-1E4ACAE8FB47}">
      <dsp:nvSpPr>
        <dsp:cNvPr id="0" name=""/>
        <dsp:cNvSpPr/>
      </dsp:nvSpPr>
      <dsp:spPr>
        <a:xfrm>
          <a:off x="1860422" y="1294707"/>
          <a:ext cx="1644209" cy="1694018"/>
        </a:xfrm>
        <a:prstGeom prst="ellipse">
          <a:avLst/>
        </a:prstGeom>
        <a:solidFill>
          <a:srgbClr val="92D050">
            <a:alpha val="50000"/>
          </a:srgbClr>
        </a:solidFill>
        <a:ln w="1905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rgbClr val="00B050"/>
              </a:solidFill>
            </a:rPr>
            <a:t>Familie</a:t>
          </a:r>
          <a:endParaRPr lang="de-DE" sz="2400" b="1" kern="1200" dirty="0">
            <a:solidFill>
              <a:srgbClr val="00B050"/>
            </a:solidFill>
          </a:endParaRPr>
        </a:p>
      </dsp:txBody>
      <dsp:txXfrm>
        <a:off x="2101211" y="1542790"/>
        <a:ext cx="1162631" cy="11978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CB0857-0D37-4D06-8D43-5C9EC3E38374}">
      <dsp:nvSpPr>
        <dsp:cNvPr id="0" name=""/>
        <dsp:cNvSpPr/>
      </dsp:nvSpPr>
      <dsp:spPr>
        <a:xfrm>
          <a:off x="3150351" y="1306420"/>
          <a:ext cx="1848470" cy="1848470"/>
        </a:xfrm>
        <a:prstGeom prst="ellipse">
          <a:avLst/>
        </a:prstGeom>
        <a:solidFill>
          <a:srgbClr val="FF0000">
            <a:alpha val="50000"/>
          </a:srgbClr>
        </a:solidFill>
        <a:ln w="1905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6500" kern="1200" dirty="0" smtClean="0">
              <a:solidFill>
                <a:srgbClr val="C00000"/>
              </a:solidFill>
            </a:rPr>
            <a:t>SA</a:t>
          </a:r>
          <a:endParaRPr lang="de-DE" sz="6500" kern="1200" dirty="0">
            <a:solidFill>
              <a:srgbClr val="C00000"/>
            </a:solidFill>
          </a:endParaRPr>
        </a:p>
      </dsp:txBody>
      <dsp:txXfrm>
        <a:off x="3421053" y="1577122"/>
        <a:ext cx="1307066" cy="1307066"/>
      </dsp:txXfrm>
    </dsp:sp>
    <dsp:sp modelId="{7F251B64-5479-4F24-B53A-B4C50EE0AC08}">
      <dsp:nvSpPr>
        <dsp:cNvPr id="0" name=""/>
        <dsp:cNvSpPr/>
      </dsp:nvSpPr>
      <dsp:spPr>
        <a:xfrm>
          <a:off x="3280728" y="170481"/>
          <a:ext cx="1693191" cy="1712694"/>
        </a:xfrm>
        <a:prstGeom prst="ellipse">
          <a:avLst/>
        </a:prstGeom>
        <a:solidFill>
          <a:srgbClr val="7030A0">
            <a:alpha val="50000"/>
          </a:srgbClr>
        </a:solidFill>
        <a:ln w="1905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400" b="1" kern="1200" dirty="0" smtClean="0">
              <a:solidFill>
                <a:srgbClr val="7030A0"/>
              </a:solidFill>
            </a:rPr>
            <a:t>Schule</a:t>
          </a:r>
          <a:endParaRPr lang="de-DE" sz="1300" b="1" kern="1200" dirty="0">
            <a:solidFill>
              <a:srgbClr val="7030A0"/>
            </a:solidFill>
          </a:endParaRPr>
        </a:p>
      </dsp:txBody>
      <dsp:txXfrm>
        <a:off x="3528690" y="421299"/>
        <a:ext cx="1197267" cy="1211058"/>
      </dsp:txXfrm>
    </dsp:sp>
    <dsp:sp modelId="{CB65C2E4-2400-4D98-A297-FB24D609BAFC}">
      <dsp:nvSpPr>
        <dsp:cNvPr id="0" name=""/>
        <dsp:cNvSpPr/>
      </dsp:nvSpPr>
      <dsp:spPr>
        <a:xfrm>
          <a:off x="4695814" y="1341807"/>
          <a:ext cx="1629111" cy="1587577"/>
        </a:xfrm>
        <a:prstGeom prst="ellipse">
          <a:avLst/>
        </a:prstGeom>
        <a:solidFill>
          <a:srgbClr val="0070C0">
            <a:alpha val="50000"/>
          </a:srgbClr>
        </a:solidFill>
        <a:ln w="1905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rgbClr val="0070C0"/>
              </a:solidFill>
            </a:rPr>
            <a:t> Schüler</a:t>
          </a:r>
          <a:endParaRPr lang="de-DE" sz="2000" b="1" kern="1200" dirty="0">
            <a:solidFill>
              <a:srgbClr val="0070C0"/>
            </a:solidFill>
          </a:endParaRPr>
        </a:p>
      </dsp:txBody>
      <dsp:txXfrm>
        <a:off x="4934392" y="1574302"/>
        <a:ext cx="1151955" cy="1122587"/>
      </dsp:txXfrm>
    </dsp:sp>
    <dsp:sp modelId="{E584C572-2372-479B-8CDF-6DE632861D56}">
      <dsp:nvSpPr>
        <dsp:cNvPr id="0" name=""/>
        <dsp:cNvSpPr/>
      </dsp:nvSpPr>
      <dsp:spPr>
        <a:xfrm>
          <a:off x="3101340" y="2505026"/>
          <a:ext cx="1999443" cy="1861118"/>
        </a:xfrm>
        <a:prstGeom prst="ellipse">
          <a:avLst/>
        </a:prstGeom>
        <a:solidFill>
          <a:srgbClr val="FFFF00">
            <a:alpha val="50000"/>
          </a:srgbClr>
        </a:solidFill>
        <a:ln w="1905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b="1" kern="1200" dirty="0" smtClean="0">
              <a:solidFill>
                <a:srgbClr val="FFC000"/>
              </a:solidFill>
            </a:rPr>
            <a:t>Mitschüler &amp; Freunde</a:t>
          </a:r>
          <a:endParaRPr lang="de-DE" sz="1800" b="1" kern="1200" dirty="0">
            <a:solidFill>
              <a:srgbClr val="FFC000"/>
            </a:solidFill>
          </a:endParaRPr>
        </a:p>
      </dsp:txBody>
      <dsp:txXfrm>
        <a:off x="3394152" y="2777580"/>
        <a:ext cx="1413819" cy="1316010"/>
      </dsp:txXfrm>
    </dsp:sp>
    <dsp:sp modelId="{3CF08A66-6A5E-428D-BE5B-1E4ACAE8FB47}">
      <dsp:nvSpPr>
        <dsp:cNvPr id="0" name=""/>
        <dsp:cNvSpPr/>
      </dsp:nvSpPr>
      <dsp:spPr>
        <a:xfrm>
          <a:off x="1860422" y="1294707"/>
          <a:ext cx="1644209" cy="1694018"/>
        </a:xfrm>
        <a:prstGeom prst="ellipse">
          <a:avLst/>
        </a:prstGeom>
        <a:solidFill>
          <a:srgbClr val="92D050">
            <a:alpha val="50000"/>
          </a:srgbClr>
        </a:solidFill>
        <a:ln w="1905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rgbClr val="00B050"/>
              </a:solidFill>
            </a:rPr>
            <a:t>Familie</a:t>
          </a:r>
          <a:endParaRPr lang="de-DE" sz="2400" b="1" kern="1200" dirty="0">
            <a:solidFill>
              <a:srgbClr val="00B050"/>
            </a:solidFill>
          </a:endParaRPr>
        </a:p>
      </dsp:txBody>
      <dsp:txXfrm>
        <a:off x="2101211" y="1542790"/>
        <a:ext cx="1162631" cy="11978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614285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10" tIns="46305" rIns="92610" bIns="46305" numCol="1" anchor="t" anchorCtr="0" compatLnSpc="1">
            <a:prstTxWarp prst="textNoShape">
              <a:avLst/>
            </a:prstTxWarp>
          </a:bodyPr>
          <a:lstStyle>
            <a:lvl1pPr algn="l" defTabSz="92551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de-DE" altLang="de-DE" sz="1000" smtClean="0"/>
              <a:t>13.11.2019 Regionales Arbeitskreistreffen MTK</a:t>
            </a:r>
            <a:endParaRPr lang="de-DE" altLang="de-DE" sz="1000" dirty="0"/>
          </a:p>
        </p:txBody>
      </p:sp>
      <p:sp>
        <p:nvSpPr>
          <p:cNvPr id="962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28169"/>
            <a:ext cx="4198637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10" tIns="46305" rIns="92610" bIns="46305" numCol="1" anchor="b" anchorCtr="0" compatLnSpc="1">
            <a:prstTxWarp prst="textNoShape">
              <a:avLst/>
            </a:prstTxWarp>
          </a:bodyPr>
          <a:lstStyle>
            <a:lvl1pPr algn="l" defTabSz="92551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 altLang="de-DE" sz="1000" dirty="0"/>
          </a:p>
        </p:txBody>
      </p:sp>
    </p:spTree>
    <p:extLst>
      <p:ext uri="{BB962C8B-B14F-4D97-AF65-F5344CB8AC3E}">
        <p14:creationId xmlns:p14="http://schemas.microsoft.com/office/powerpoint/2010/main" val="1822179217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89066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10" tIns="46305" rIns="92610" bIns="46305" numCol="1" anchor="t" anchorCtr="0" compatLnSpc="1">
            <a:prstTxWarp prst="textNoShape">
              <a:avLst/>
            </a:prstTxWarp>
          </a:bodyPr>
          <a:lstStyle>
            <a:lvl1pPr algn="l" defTabSz="92551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de-DE" altLang="de-DE" smtClean="0"/>
              <a:t>13.11.2019 Regionales Arbeitskreistreffen MTK</a:t>
            </a:r>
            <a:endParaRPr lang="de-DE" altLang="de-DE"/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6866" y="0"/>
            <a:ext cx="289066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10" tIns="46305" rIns="92610" bIns="46305" numCol="1" anchor="t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96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8155" y="4714881"/>
            <a:ext cx="5332778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10" tIns="46305" rIns="92610" bIns="463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noProof="0" smtClean="0"/>
              <a:t>Textmasterformate durch Klicken bearbeiten</a:t>
            </a:r>
          </a:p>
          <a:p>
            <a:pPr lvl="1"/>
            <a:r>
              <a:rPr lang="de-DE" altLang="de-DE" noProof="0" smtClean="0"/>
              <a:t>Zweite Ebene</a:t>
            </a:r>
          </a:p>
          <a:p>
            <a:pPr lvl="2"/>
            <a:r>
              <a:rPr lang="de-DE" altLang="de-DE" noProof="0" smtClean="0"/>
              <a:t>Dritte Ebene</a:t>
            </a:r>
          </a:p>
          <a:p>
            <a:pPr lvl="3"/>
            <a:r>
              <a:rPr lang="de-DE" altLang="de-DE" noProof="0" smtClean="0"/>
              <a:t>Vierte Ebene</a:t>
            </a:r>
          </a:p>
          <a:p>
            <a:pPr lvl="4"/>
            <a:r>
              <a:rPr lang="de-DE" altLang="de-DE" noProof="0" smtClean="0"/>
              <a:t>Fünfte Ebene</a:t>
            </a:r>
          </a:p>
        </p:txBody>
      </p:sp>
      <p:sp>
        <p:nvSpPr>
          <p:cNvPr id="2396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28169"/>
            <a:ext cx="289066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10" tIns="46305" rIns="92610" bIns="46305" numCol="1" anchor="b" anchorCtr="0" compatLnSpc="1">
            <a:prstTxWarp prst="textNoShape">
              <a:avLst/>
            </a:prstTxWarp>
          </a:bodyPr>
          <a:lstStyle>
            <a:lvl1pPr algn="l" defTabSz="92551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2396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866" y="9428169"/>
            <a:ext cx="289066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10" tIns="46305" rIns="92610" bIns="46305" numCol="1" anchor="b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8718BC63-A826-432F-BD56-0F7F928A09C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7595048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 dirty="0" smtClean="0"/>
          </a:p>
        </p:txBody>
      </p:sp>
      <p:sp>
        <p:nvSpPr>
          <p:cNvPr id="5632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6D3F08CB-FA6F-4D47-B49E-7070B8EF585D}" type="slidenum">
              <a:rPr lang="de-DE" altLang="de-DE" smtClean="0">
                <a:latin typeface="Arial" charset="0"/>
              </a:rPr>
              <a:pPr/>
              <a:t>1</a:t>
            </a:fld>
            <a:endParaRPr lang="de-DE" altLang="de-DE" dirty="0" smtClean="0">
              <a:latin typeface="Arial" charset="0"/>
            </a:endParaRPr>
          </a:p>
        </p:txBody>
      </p:sp>
      <p:sp>
        <p:nvSpPr>
          <p:cNvPr id="3" name="Kopfzeilenplatzhalter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13.11.2019 Regionales Arbeitskreistreffen MTK</a:t>
            </a:r>
            <a:endParaRPr lang="de-DE" altLang="de-DE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18BC63-A826-432F-BD56-0F7F928A09C4}" type="slidenum">
              <a:rPr lang="de-DE" altLang="de-DE" smtClean="0"/>
              <a:pPr>
                <a:defRPr/>
              </a:pPr>
              <a:t>29</a:t>
            </a:fld>
            <a:endParaRPr lang="de-DE" altLang="de-DE" dirty="0"/>
          </a:p>
        </p:txBody>
      </p:sp>
      <p:sp>
        <p:nvSpPr>
          <p:cNvPr id="6" name="Kopfzeilenplatzhalt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13.11.2019 Regionales Arbeitskreistreffen MTK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9223871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 dirty="0" smtClean="0"/>
          </a:p>
        </p:txBody>
      </p:sp>
      <p:sp>
        <p:nvSpPr>
          <p:cNvPr id="10445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43C430ED-3C15-4C47-8837-2BCA41DF6E6D}" type="slidenum">
              <a:rPr lang="de-DE" altLang="de-DE" smtClean="0">
                <a:latin typeface="Arial" charset="0"/>
              </a:rPr>
              <a:pPr/>
              <a:t>31</a:t>
            </a:fld>
            <a:endParaRPr lang="de-DE" altLang="de-DE" dirty="0" smtClean="0">
              <a:latin typeface="Arial" charset="0"/>
            </a:endParaRPr>
          </a:p>
        </p:txBody>
      </p:sp>
      <p:sp>
        <p:nvSpPr>
          <p:cNvPr id="3" name="Kopfzeilenplatzhalter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13.11.2019 Regionales Arbeitskreistreffen MTK</a:t>
            </a:r>
            <a:endParaRPr lang="de-DE" altLang="de-DE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6499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 dirty="0" smtClean="0"/>
          </a:p>
        </p:txBody>
      </p:sp>
      <p:sp>
        <p:nvSpPr>
          <p:cNvPr id="10650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D136E7B2-E877-473D-B1AF-07CF04CDE22C}" type="slidenum">
              <a:rPr lang="de-DE" altLang="de-DE" smtClean="0"/>
              <a:pPr>
                <a:spcBef>
                  <a:spcPct val="0"/>
                </a:spcBef>
              </a:pPr>
              <a:t>32</a:t>
            </a:fld>
            <a:endParaRPr lang="de-DE" altLang="de-DE" smtClean="0"/>
          </a:p>
        </p:txBody>
      </p:sp>
      <p:sp>
        <p:nvSpPr>
          <p:cNvPr id="3" name="Kopfzeilenplatzhalter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13.11.2019 Regionales Arbeitskreistreffen MTK</a:t>
            </a:r>
            <a:endParaRPr lang="de-DE" alt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 smtClean="0"/>
          </a:p>
        </p:txBody>
      </p:sp>
      <p:sp>
        <p:nvSpPr>
          <p:cNvPr id="10752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E3443CE7-FE9A-45D0-86C6-BA660095D7AC}" type="slidenum">
              <a:rPr lang="de-DE" altLang="de-DE" smtClean="0">
                <a:latin typeface="Arial" charset="0"/>
              </a:rPr>
              <a:pPr/>
              <a:t>33</a:t>
            </a:fld>
            <a:endParaRPr lang="de-DE" altLang="de-DE" smtClean="0">
              <a:latin typeface="Arial" charset="0"/>
            </a:endParaRPr>
          </a:p>
        </p:txBody>
      </p:sp>
      <p:sp>
        <p:nvSpPr>
          <p:cNvPr id="3" name="Kopfzeilenplatzhalter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13.11.2019 Regionales Arbeitskreistreffen MTK</a:t>
            </a:r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18BC63-A826-432F-BD56-0F7F928A09C4}" type="slidenum">
              <a:rPr lang="de-DE" altLang="de-DE" smtClean="0"/>
              <a:pPr>
                <a:defRPr/>
              </a:pPr>
              <a:t>2</a:t>
            </a:fld>
            <a:endParaRPr lang="de-DE" altLang="de-DE" dirty="0"/>
          </a:p>
        </p:txBody>
      </p:sp>
      <p:sp>
        <p:nvSpPr>
          <p:cNvPr id="6" name="Kopfzeilenplatzhalt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13.11.2019 Regionales Arbeitskreistreffen MTK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022346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561F3196-38CF-4F02-BAED-822B0C1B45ED}" type="slidenum">
              <a:rPr lang="de-DE" altLang="de-DE" smtClean="0"/>
              <a:pPr>
                <a:spcBef>
                  <a:spcPct val="0"/>
                </a:spcBef>
              </a:pPr>
              <a:t>3</a:t>
            </a:fld>
            <a:endParaRPr lang="de-DE" altLang="de-DE" dirty="0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3" name="Kopfzeilenplatzhalter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13.11.2019 Regionales Arbeitskreistreffen MTK</a:t>
            </a:r>
            <a:endParaRPr lang="de-DE" altLang="de-DE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de-DE" altLang="de-DE" dirty="0" smtClean="0"/>
              <a:t>Wir werden uns jetzt mit der</a:t>
            </a:r>
            <a:r>
              <a:rPr lang="de-DE" altLang="de-DE" baseline="0" dirty="0" smtClean="0"/>
              <a:t> psychologischen Sichtweise auseinandersetzen, die SA in 3 Erscheinungsformen unterteilt.</a:t>
            </a:r>
          </a:p>
        </p:txBody>
      </p:sp>
      <p:sp>
        <p:nvSpPr>
          <p:cNvPr id="6554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017A166B-C30E-44A6-BC82-CC8DC6FB7D71}" type="slidenum">
              <a:rPr lang="de-DE" altLang="de-DE" smtClean="0">
                <a:latin typeface="Arial" charset="0"/>
              </a:rPr>
              <a:pPr/>
              <a:t>6</a:t>
            </a:fld>
            <a:endParaRPr lang="de-DE" altLang="de-DE" dirty="0" smtClean="0">
              <a:latin typeface="Arial" charset="0"/>
            </a:endParaRPr>
          </a:p>
        </p:txBody>
      </p:sp>
      <p:sp>
        <p:nvSpPr>
          <p:cNvPr id="3" name="Kopfzeilenplatzhalter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13.11.2019 Regionales Arbeitskreistreffen MTK</a:t>
            </a:r>
            <a:endParaRPr lang="de-DE" altLang="de-DE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77457534-929C-4770-BD9C-DF8A331EBEF9}" type="slidenum">
              <a:rPr lang="de-DE" altLang="de-DE" smtClean="0"/>
              <a:pPr>
                <a:spcBef>
                  <a:spcPct val="0"/>
                </a:spcBef>
              </a:pPr>
              <a:t>7</a:t>
            </a:fld>
            <a:endParaRPr lang="de-DE" altLang="de-DE" dirty="0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3" name="Kopfzeilenplatzhalter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13.11.2019 Regionales Arbeitskreistreffen MTK</a:t>
            </a:r>
            <a:endParaRPr lang="de-DE" altLang="de-DE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13.11.2019 Regionales Arbeitskreistreffen MTK</a:t>
            </a:r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718BC63-A826-432F-BD56-0F7F928A09C4}" type="slidenum">
              <a:rPr lang="de-DE" altLang="de-DE" smtClean="0"/>
              <a:pPr>
                <a:defRPr/>
              </a:pPr>
              <a:t>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122239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13.11.2019 Regionales Arbeitskreistreffen MTK</a:t>
            </a:r>
            <a:endParaRPr lang="de-DE" alt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18BC63-A826-432F-BD56-0F7F928A09C4}" type="slidenum">
              <a:rPr lang="de-DE" altLang="de-DE" smtClean="0"/>
              <a:pPr>
                <a:defRPr/>
              </a:pPr>
              <a:t>14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0820057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</a:pPr>
            <a:r>
              <a:rPr lang="de-DE" altLang="de-DE" sz="1200" dirty="0" smtClean="0"/>
              <a:t>L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18BC63-A826-432F-BD56-0F7F928A09C4}" type="slidenum">
              <a:rPr lang="de-DE" altLang="de-DE" smtClean="0"/>
              <a:pPr>
                <a:defRPr/>
              </a:pPr>
              <a:t>19</a:t>
            </a:fld>
            <a:endParaRPr lang="de-DE" altLang="de-DE" dirty="0"/>
          </a:p>
        </p:txBody>
      </p:sp>
      <p:sp>
        <p:nvSpPr>
          <p:cNvPr id="6" name="Kopfzeilenplatzhalt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13.11.2019 Regionales Arbeitskreistreffen MTK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41927096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13.11.2019 Regionales Arbeitskreistreffen MTK</a:t>
            </a:r>
            <a:endParaRPr lang="de-DE" alt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18BC63-A826-432F-BD56-0F7F928A09C4}" type="slidenum">
              <a:rPr lang="de-DE" altLang="de-DE" smtClean="0"/>
              <a:pPr>
                <a:defRPr/>
              </a:pPr>
              <a:t>20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186535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zsl-bw.de/" TargetMode="Externa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Abgerundetes Rechteck 3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hteck 4"/>
          <p:cNvSpPr/>
          <p:nvPr/>
        </p:nvSpPr>
        <p:spPr>
          <a:xfrm>
            <a:off x="0" y="3649663"/>
            <a:ext cx="9144000" cy="246062"/>
          </a:xfrm>
          <a:prstGeom prst="rect">
            <a:avLst/>
          </a:prstGeom>
          <a:solidFill>
            <a:srgbClr val="B8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6" name="Grafi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49263"/>
            <a:ext cx="436563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62" t="15720" r="6807" b="15910"/>
          <a:stretch>
            <a:fillRect/>
          </a:stretch>
        </p:blipFill>
        <p:spPr bwMode="auto">
          <a:xfrm>
            <a:off x="7051675" y="449263"/>
            <a:ext cx="1716088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Fußzeilenplatzhalter 4"/>
          <p:cNvSpPr txBox="1">
            <a:spLocks/>
          </p:cNvSpPr>
          <p:nvPr/>
        </p:nvSpPr>
        <p:spPr>
          <a:xfrm>
            <a:off x="3765550" y="6057900"/>
            <a:ext cx="1611313" cy="214313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de-DE" sz="8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1" name="Fußzeilenplatzhalter 4"/>
          <p:cNvSpPr txBox="1">
            <a:spLocks/>
          </p:cNvSpPr>
          <p:nvPr/>
        </p:nvSpPr>
        <p:spPr>
          <a:xfrm>
            <a:off x="711200" y="6057900"/>
            <a:ext cx="908050" cy="214313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de-DE" sz="8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www.zsl-bw.de</a:t>
            </a:r>
            <a:r>
              <a:rPr lang="de-DE" sz="8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57200" y="2132856"/>
            <a:ext cx="8333557" cy="1470025"/>
          </a:xfrm>
        </p:spPr>
        <p:txBody>
          <a:bodyPr anchor="b">
            <a:noAutofit/>
          </a:bodyPr>
          <a:lstStyle>
            <a:lvl1pPr algn="l">
              <a:defRPr sz="48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478563" y="3901087"/>
            <a:ext cx="4931637" cy="1690138"/>
          </a:xfrm>
        </p:spPr>
        <p:txBody>
          <a:bodyPr>
            <a:normAutofit/>
          </a:bodyPr>
          <a:lstStyle>
            <a:lvl1pPr marL="64008" indent="0" algn="l">
              <a:buNone/>
              <a:defRPr sz="24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401874"/>
      </p:ext>
    </p:extLst>
  </p:cSld>
  <p:clrMapOvr>
    <a:masterClrMapping/>
  </p:clrMapOvr>
  <p:transition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Untertitel 3"/>
          <p:cNvSpPr>
            <a:spLocks noGrp="1"/>
          </p:cNvSpPr>
          <p:nvPr>
            <p:ph type="subTitle" idx="1"/>
          </p:nvPr>
        </p:nvSpPr>
        <p:spPr>
          <a:xfrm>
            <a:off x="1133577" y="2060848"/>
            <a:ext cx="6400800" cy="1752600"/>
          </a:xfrm>
        </p:spPr>
        <p:txBody>
          <a:bodyPr/>
          <a:lstStyle>
            <a:lvl1pPr marL="342900" indent="-342900">
              <a:buClr>
                <a:srgbClr val="0066FF"/>
              </a:buClr>
              <a:buFont typeface="Wingdings" pitchFamily="2" charset="2"/>
              <a:buChar char="§"/>
              <a:defRPr/>
            </a:lvl1pPr>
          </a:lstStyle>
          <a:p>
            <a:endParaRPr lang="de-DE" dirty="0"/>
          </a:p>
        </p:txBody>
      </p:sp>
      <p:sp>
        <p:nvSpPr>
          <p:cNvPr id="3" name="Datumsplatzhalter 1"/>
          <p:cNvSpPr>
            <a:spLocks noGrp="1"/>
          </p:cNvSpPr>
          <p:nvPr>
            <p:ph type="dt" sz="half" idx="10"/>
          </p:nvPr>
        </p:nvSpPr>
        <p:spPr/>
        <p:txBody>
          <a:bodyPr wrap="none"/>
          <a:lstStyle>
            <a:lvl1pPr>
              <a:defRPr/>
            </a:lvl1pPr>
          </a:lstStyle>
          <a:p>
            <a:pPr>
              <a:defRPr/>
            </a:pPr>
            <a:fld id="{7BF87C9D-D521-4F47-8022-FC49683AE6F9}" type="datetime1">
              <a:rPr lang="de-DE"/>
              <a:pPr>
                <a:defRPr/>
              </a:pPr>
              <a:t>30.03.2021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85771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F8FF4-766E-4ABD-B514-8A135D97A75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644929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D3316-39E6-456C-AA60-96B8D5D6A2E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02783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Inhalt 24..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846800"/>
            <a:ext cx="8229600" cy="4032448"/>
          </a:xfrm>
        </p:spPr>
        <p:txBody>
          <a:bodyPr/>
          <a:lstStyle>
            <a:lvl1pPr>
              <a:buClr>
                <a:srgbClr val="0066FF"/>
              </a:buClr>
              <a:defRPr/>
            </a:lvl1pPr>
            <a:lvl2pPr>
              <a:buClr>
                <a:srgbClr val="0066FF"/>
              </a:buClr>
              <a:defRPr sz="2000"/>
            </a:lvl2pPr>
            <a:lvl3pPr>
              <a:buClr>
                <a:srgbClr val="0066FF"/>
              </a:buClr>
              <a:defRPr sz="1800"/>
            </a:lvl3pPr>
            <a:lvl4pPr>
              <a:buClr>
                <a:srgbClr val="0066FF"/>
              </a:buClr>
              <a:defRPr sz="1600"/>
            </a:lvl4pPr>
            <a:lvl5pPr>
              <a:buClr>
                <a:srgbClr val="0066FF"/>
              </a:buClr>
              <a:defRPr sz="1400"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66800"/>
          </a:xfrm>
        </p:spPr>
        <p:txBody>
          <a:bodyPr/>
          <a:lstStyle>
            <a:lvl1pPr>
              <a:defRPr b="1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361253"/>
      </p:ext>
    </p:extLst>
  </p:cSld>
  <p:clrMapOvr>
    <a:masterClrMapping/>
  </p:clrMapOvr>
  <p:transition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el und Inhalt 20..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846800"/>
            <a:ext cx="8229600" cy="4032448"/>
          </a:xfrm>
        </p:spPr>
        <p:txBody>
          <a:bodyPr/>
          <a:lstStyle>
            <a:lvl1pPr>
              <a:buClr>
                <a:srgbClr val="0066FF"/>
              </a:buClr>
              <a:defRPr sz="2000"/>
            </a:lvl1pPr>
            <a:lvl2pPr>
              <a:buClr>
                <a:srgbClr val="0066FF"/>
              </a:buClr>
              <a:defRPr sz="1800"/>
            </a:lvl2pPr>
            <a:lvl3pPr>
              <a:buClr>
                <a:srgbClr val="0066FF"/>
              </a:buClr>
              <a:defRPr sz="1600"/>
            </a:lvl3pPr>
            <a:lvl4pPr>
              <a:buClr>
                <a:srgbClr val="0066FF"/>
              </a:buClr>
              <a:defRPr sz="1400"/>
            </a:lvl4pPr>
            <a:lvl5pPr>
              <a:buClr>
                <a:srgbClr val="0066FF"/>
              </a:buClr>
              <a:defRPr sz="1200"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66800"/>
          </a:xfrm>
        </p:spPr>
        <p:txBody>
          <a:bodyPr/>
          <a:lstStyle>
            <a:lvl1pPr>
              <a:defRPr b="1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261752"/>
      </p:ext>
    </p:extLst>
  </p:cSld>
  <p:clrMapOvr>
    <a:masterClrMapping/>
  </p:clrMapOvr>
  <p:transition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21"/>
          <p:cNvSpPr txBox="1">
            <a:spLocks/>
          </p:cNvSpPr>
          <p:nvPr/>
        </p:nvSpPr>
        <p:spPr>
          <a:xfrm>
            <a:off x="457200" y="561975"/>
            <a:ext cx="8229600" cy="1066800"/>
          </a:xfrm>
          <a:prstGeom prst="rect">
            <a:avLst/>
          </a:prstGeom>
        </p:spPr>
        <p:txBody>
          <a:bodyPr anchor="ctr"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 smtClean="0">
                <a:latin typeface="Calibri" panose="020F0502020204030204" pitchFamily="34" charset="0"/>
              </a:rPr>
              <a:t>Titelmasterformat durch Klicken bearbeiten</a:t>
            </a:r>
            <a:endParaRPr lang="en-US" b="1" dirty="0">
              <a:latin typeface="Calibri" panose="020F0502020204030204" pitchFamily="34" charset="0"/>
            </a:endParaRPr>
          </a:p>
        </p:txBody>
      </p:sp>
      <p:sp>
        <p:nvSpPr>
          <p:cNvPr id="6" name="Fußzeilenplatzhalter 2"/>
          <p:cNvSpPr txBox="1">
            <a:spLocks/>
          </p:cNvSpPr>
          <p:nvPr/>
        </p:nvSpPr>
        <p:spPr>
          <a:xfrm>
            <a:off x="468313" y="5949950"/>
            <a:ext cx="2698750" cy="35877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kumimoji="0" sz="800" kern="120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846800"/>
            <a:ext cx="4038600" cy="4032448"/>
          </a:xfrm>
        </p:spPr>
        <p:txBody>
          <a:bodyPr>
            <a:normAutofit/>
          </a:bodyPr>
          <a:lstStyle>
            <a:lvl1pPr>
              <a:buClr>
                <a:srgbClr val="0066FF"/>
              </a:buClr>
              <a:buSzPct val="130000"/>
              <a:defRPr sz="2400"/>
            </a:lvl1pPr>
            <a:lvl2pPr>
              <a:buClr>
                <a:srgbClr val="0066FF"/>
              </a:buClr>
              <a:buSzPct val="130000"/>
              <a:defRPr sz="2000"/>
            </a:lvl2pPr>
            <a:lvl3pPr>
              <a:buClr>
                <a:srgbClr val="0066FF"/>
              </a:buClr>
              <a:buSzPct val="130000"/>
              <a:defRPr sz="1800"/>
            </a:lvl3pPr>
            <a:lvl4pPr>
              <a:buClr>
                <a:srgbClr val="0066FF"/>
              </a:buClr>
              <a:buSzPct val="130000"/>
              <a:defRPr sz="1600"/>
            </a:lvl4pPr>
            <a:lvl5pPr>
              <a:buClr>
                <a:srgbClr val="0066FF"/>
              </a:buClr>
              <a:buSzPct val="130000"/>
              <a:defRPr sz="1400"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46800"/>
            <a:ext cx="4038600" cy="4032448"/>
          </a:xfrm>
        </p:spPr>
        <p:txBody>
          <a:bodyPr>
            <a:normAutofit/>
          </a:bodyPr>
          <a:lstStyle>
            <a:lvl1pPr>
              <a:buClr>
                <a:srgbClr val="0066FF"/>
              </a:buClr>
              <a:buSzPct val="130000"/>
              <a:defRPr sz="2400"/>
            </a:lvl1pPr>
            <a:lvl2pPr>
              <a:buClr>
                <a:srgbClr val="0066FF"/>
              </a:buClr>
              <a:buSzPct val="130000"/>
              <a:defRPr sz="2000"/>
            </a:lvl2pPr>
            <a:lvl3pPr>
              <a:buClr>
                <a:srgbClr val="0066FF"/>
              </a:buClr>
              <a:buSzPct val="130000"/>
              <a:defRPr sz="1800"/>
            </a:lvl3pPr>
            <a:lvl4pPr>
              <a:buClr>
                <a:srgbClr val="0066FF"/>
              </a:buClr>
              <a:buSzPct val="130000"/>
              <a:defRPr sz="1600"/>
            </a:lvl4pPr>
            <a:lvl5pPr>
              <a:buClr>
                <a:srgbClr val="0066FF"/>
              </a:buClr>
              <a:buSzPct val="130000"/>
              <a:defRPr sz="1600"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697135"/>
      </p:ext>
    </p:extLst>
  </p:cSld>
  <p:clrMapOvr>
    <a:masterClrMapping/>
  </p:clrMapOvr>
  <p:transition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Spaltig  20...18...16..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21"/>
          <p:cNvSpPr txBox="1">
            <a:spLocks/>
          </p:cNvSpPr>
          <p:nvPr/>
        </p:nvSpPr>
        <p:spPr>
          <a:xfrm>
            <a:off x="457200" y="561975"/>
            <a:ext cx="8229600" cy="1066800"/>
          </a:xfrm>
          <a:prstGeom prst="rect">
            <a:avLst/>
          </a:prstGeom>
        </p:spPr>
        <p:txBody>
          <a:bodyPr anchor="ctr"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 smtClean="0">
                <a:latin typeface="Calibri" panose="020F0502020204030204" pitchFamily="34" charset="0"/>
              </a:rPr>
              <a:t>Titelmasterformat durch Klicken bearbeiten</a:t>
            </a:r>
            <a:endParaRPr lang="en-US" b="1" dirty="0">
              <a:latin typeface="Calibri" panose="020F0502020204030204" pitchFamily="34" charset="0"/>
            </a:endParaRPr>
          </a:p>
        </p:txBody>
      </p:sp>
      <p:sp>
        <p:nvSpPr>
          <p:cNvPr id="6" name="Fußzeilenplatzhalter 2"/>
          <p:cNvSpPr txBox="1">
            <a:spLocks/>
          </p:cNvSpPr>
          <p:nvPr/>
        </p:nvSpPr>
        <p:spPr>
          <a:xfrm>
            <a:off x="468313" y="5949950"/>
            <a:ext cx="2698750" cy="35877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kumimoji="0" sz="800" kern="120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846800"/>
            <a:ext cx="4038600" cy="4032448"/>
          </a:xfrm>
        </p:spPr>
        <p:txBody>
          <a:bodyPr>
            <a:normAutofit/>
          </a:bodyPr>
          <a:lstStyle>
            <a:lvl1pPr>
              <a:buClr>
                <a:srgbClr val="0066FF"/>
              </a:buClr>
              <a:buSzPct val="130000"/>
              <a:defRPr sz="2000"/>
            </a:lvl1pPr>
            <a:lvl2pPr>
              <a:buClr>
                <a:srgbClr val="0066FF"/>
              </a:buClr>
              <a:buSzPct val="130000"/>
              <a:defRPr sz="1800"/>
            </a:lvl2pPr>
            <a:lvl3pPr>
              <a:buClr>
                <a:srgbClr val="0066FF"/>
              </a:buClr>
              <a:buSzPct val="130000"/>
              <a:defRPr sz="1600"/>
            </a:lvl3pPr>
            <a:lvl4pPr>
              <a:buClr>
                <a:srgbClr val="0066FF"/>
              </a:buClr>
              <a:buSzPct val="130000"/>
              <a:defRPr sz="1400"/>
            </a:lvl4pPr>
            <a:lvl5pPr>
              <a:buClr>
                <a:srgbClr val="0066FF"/>
              </a:buClr>
              <a:buSzPct val="130000"/>
              <a:defRPr sz="1200"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46800"/>
            <a:ext cx="4038600" cy="4032448"/>
          </a:xfrm>
        </p:spPr>
        <p:txBody>
          <a:bodyPr>
            <a:normAutofit/>
          </a:bodyPr>
          <a:lstStyle>
            <a:lvl1pPr>
              <a:buClr>
                <a:srgbClr val="0066FF"/>
              </a:buClr>
              <a:buSzPct val="130000"/>
              <a:defRPr sz="2000"/>
            </a:lvl1pPr>
            <a:lvl2pPr>
              <a:buClr>
                <a:srgbClr val="0066FF"/>
              </a:buClr>
              <a:buSzPct val="130000"/>
              <a:defRPr sz="1800"/>
            </a:lvl2pPr>
            <a:lvl3pPr>
              <a:buClr>
                <a:srgbClr val="0066FF"/>
              </a:buClr>
              <a:buSzPct val="130000"/>
              <a:defRPr sz="1600"/>
            </a:lvl3pPr>
            <a:lvl4pPr>
              <a:buClr>
                <a:srgbClr val="0066FF"/>
              </a:buClr>
              <a:buSzPct val="130000"/>
              <a:defRPr sz="1400"/>
            </a:lvl4pPr>
            <a:lvl5pPr>
              <a:buClr>
                <a:srgbClr val="0066FF"/>
              </a:buClr>
              <a:buSzPct val="130000"/>
              <a:defRPr sz="1400"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878142"/>
      </p:ext>
    </p:extLst>
  </p:cSld>
  <p:clrMapOvr>
    <a:masterClrMapping/>
  </p:clrMapOvr>
  <p:transition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67544" y="1844824"/>
            <a:ext cx="4032000" cy="457200"/>
          </a:xfrm>
          <a:solidFill>
            <a:schemeClr val="accent1">
              <a:alpha val="25000"/>
            </a:schemeClr>
          </a:solidFill>
          <a:ln w="12700">
            <a:noFill/>
          </a:ln>
        </p:spPr>
        <p:txBody>
          <a:bodyPr anchor="ctr">
            <a:noAutofit/>
          </a:bodyPr>
          <a:lstStyle>
            <a:lvl1pPr marL="45720" indent="0">
              <a:buNone/>
              <a:defRPr sz="20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4008" y="1844824"/>
            <a:ext cx="4032000" cy="457200"/>
          </a:xfrm>
          <a:solidFill>
            <a:schemeClr val="accent1">
              <a:alpha val="25000"/>
            </a:schemeClr>
          </a:solidFill>
          <a:ln w="12700">
            <a:noFill/>
          </a:ln>
        </p:spPr>
        <p:txBody>
          <a:bodyPr anchor="ctr">
            <a:noAutofit/>
          </a:bodyPr>
          <a:lstStyle>
            <a:lvl1pPr marL="45720" indent="0">
              <a:buNone/>
              <a:defRPr sz="20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67544" y="2348880"/>
            <a:ext cx="4032000" cy="3528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4008" y="2348880"/>
            <a:ext cx="4032000" cy="352839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66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848922"/>
      </p:ext>
    </p:extLst>
  </p:cSld>
  <p:clrMapOvr>
    <a:masterClrMapping/>
  </p:clrMapOvr>
  <p:transition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 txBox="1">
            <a:spLocks/>
          </p:cNvSpPr>
          <p:nvPr/>
        </p:nvSpPr>
        <p:spPr>
          <a:xfrm>
            <a:off x="468313" y="5949950"/>
            <a:ext cx="2698750" cy="35877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kumimoji="0" sz="800" kern="120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de-DE" dirty="0"/>
          </a:p>
        </p:txBody>
      </p:sp>
      <p:sp>
        <p:nvSpPr>
          <p:cNvPr id="18" name="Titel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66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89558"/>
      </p:ext>
    </p:extLst>
  </p:cSld>
  <p:clrMapOvr>
    <a:masterClrMapping/>
  </p:clrMapOvr>
  <p:transition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1058000"/>
      </p:ext>
    </p:extLst>
  </p:cSld>
  <p:clrMapOvr>
    <a:masterClrMapping/>
  </p:clrMapOvr>
  <p:transition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64088" y="764704"/>
            <a:ext cx="3383280" cy="792088"/>
          </a:xfrm>
        </p:spPr>
        <p:txBody>
          <a:bodyPr anchor="b">
            <a:noAutofit/>
          </a:bodyPr>
          <a:lstStyle>
            <a:lvl1pPr algn="l">
              <a:buNone/>
              <a:defRPr sz="2400" b="1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5364088" y="1628801"/>
            <a:ext cx="3383280" cy="4248472"/>
          </a:xfrm>
        </p:spPr>
        <p:txBody>
          <a:bodyPr>
            <a:normAutofit/>
          </a:bodyPr>
          <a:lstStyle>
            <a:lvl1pPr marL="9144" indent="0">
              <a:buNone/>
              <a:defRPr sz="20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467544" y="764704"/>
            <a:ext cx="4787208" cy="5112568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200"/>
            </a:lvl4pPr>
            <a:lvl5pPr>
              <a:defRPr sz="20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023647"/>
      </p:ext>
    </p:extLst>
  </p:cSld>
  <p:clrMapOvr>
    <a:masterClrMapping/>
  </p:clrMapOvr>
  <p:transition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www.zsl-bw.de/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D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hteck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rgbClr val="B8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7" name="Titelplatzhalter 21"/>
          <p:cNvSpPr>
            <a:spLocks noGrp="1"/>
          </p:cNvSpPr>
          <p:nvPr>
            <p:ph type="title"/>
          </p:nvPr>
        </p:nvSpPr>
        <p:spPr bwMode="auto">
          <a:xfrm>
            <a:off x="457200" y="561975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  <a:endParaRPr lang="en-US" altLang="de-DE" smtClean="0"/>
          </a:p>
        </p:txBody>
      </p:sp>
      <p:sp>
        <p:nvSpPr>
          <p:cNvPr id="1028" name="Textplatzhalter 12"/>
          <p:cNvSpPr>
            <a:spLocks noGrp="1"/>
          </p:cNvSpPr>
          <p:nvPr>
            <p:ph type="body" idx="1"/>
          </p:nvPr>
        </p:nvSpPr>
        <p:spPr bwMode="auto">
          <a:xfrm>
            <a:off x="457200" y="1700213"/>
            <a:ext cx="8229600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 smtClean="0"/>
              <a:t>Textmasterformat bearbeiten</a:t>
            </a:r>
          </a:p>
          <a:p>
            <a:pPr lvl="1"/>
            <a:r>
              <a:rPr lang="de-DE" altLang="de-DE" dirty="0" smtClean="0"/>
              <a:t>Zweite Ebene</a:t>
            </a:r>
          </a:p>
          <a:p>
            <a:pPr lvl="2"/>
            <a:r>
              <a:rPr lang="de-DE" altLang="de-DE" dirty="0" smtClean="0"/>
              <a:t>Dritte Ebene</a:t>
            </a:r>
          </a:p>
          <a:p>
            <a:pPr lvl="3"/>
            <a:r>
              <a:rPr lang="de-DE" altLang="de-DE" dirty="0" smtClean="0"/>
              <a:t>Vierte Ebene</a:t>
            </a:r>
          </a:p>
          <a:p>
            <a:pPr lvl="4"/>
            <a:r>
              <a:rPr lang="de-DE" altLang="de-DE" dirty="0" smtClean="0"/>
              <a:t>Fünfte Ebene</a:t>
            </a:r>
            <a:endParaRPr lang="en-US" altLang="de-DE" dirty="0" smtClean="0"/>
          </a:p>
        </p:txBody>
      </p:sp>
      <p:pic>
        <p:nvPicPr>
          <p:cNvPr id="1030" name="Grafik 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5984875"/>
            <a:ext cx="26352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Grafik 1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6" t="15999" r="10397" b="15999"/>
          <a:stretch>
            <a:fillRect/>
          </a:stretch>
        </p:blipFill>
        <p:spPr bwMode="auto">
          <a:xfrm>
            <a:off x="8047038" y="5984875"/>
            <a:ext cx="661987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ußzeilenplatzhalter 4"/>
          <p:cNvSpPr txBox="1">
            <a:spLocks/>
          </p:cNvSpPr>
          <p:nvPr/>
        </p:nvSpPr>
        <p:spPr>
          <a:xfrm>
            <a:off x="711200" y="6057900"/>
            <a:ext cx="908050" cy="214313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de-DE" sz="8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16"/>
              </a:rPr>
              <a:t>www.zsl-bw.de</a:t>
            </a:r>
            <a:r>
              <a:rPr lang="de-DE" sz="8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9" name="Datumsplatzhalter 1"/>
          <p:cNvSpPr>
            <a:spLocks noGrp="1"/>
          </p:cNvSpPr>
          <p:nvPr>
            <p:ph type="dt" sz="half" idx="2"/>
          </p:nvPr>
        </p:nvSpPr>
        <p:spPr>
          <a:xfrm>
            <a:off x="447675" y="6453188"/>
            <a:ext cx="1530350" cy="15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050"/>
            </a:lvl1pPr>
          </a:lstStyle>
          <a:p>
            <a:pPr>
              <a:defRPr/>
            </a:pPr>
            <a:fld id="{A6F88DCB-9076-41DB-8DD2-ECC1AD7C19F2}" type="datetime1">
              <a:rPr lang="de-DE"/>
              <a:pPr>
                <a:defRPr/>
              </a:pPr>
              <a:t>30.03.2021</a:t>
            </a:fld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95DA8-134C-4C12-A7A9-7E1171EC714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4211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5" r:id="rId1"/>
    <p:sldLayoutId id="2147484036" r:id="rId2"/>
    <p:sldLayoutId id="2147484045" r:id="rId3"/>
    <p:sldLayoutId id="2147484037" r:id="rId4"/>
    <p:sldLayoutId id="2147484046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  <p:sldLayoutId id="2147484044" r:id="rId12"/>
  </p:sldLayoutIdLst>
  <p:transition>
    <p:pull dir="r"/>
  </p:transition>
  <p:timing>
    <p:tnLst>
      <p:par>
        <p:cTn id="1" dur="indefinite" restart="never" nodeType="tmRoot"/>
      </p:par>
    </p:tnLst>
  </p:timing>
  <p:hf hdr="0" ftr="0"/>
  <p:txStyles>
    <p:titleStyle>
      <a:lvl1pPr algn="l" rtl="0" fontAlgn="base">
        <a:spcBef>
          <a:spcPct val="0"/>
        </a:spcBef>
        <a:spcAft>
          <a:spcPct val="0"/>
        </a:spcAft>
        <a:defRPr sz="4000" b="1" kern="1200">
          <a:solidFill>
            <a:srgbClr val="404040"/>
          </a:solidFill>
          <a:latin typeface="Calibri" panose="020F0502020204030204" pitchFamily="34" charset="0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404040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404040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404040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404040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404040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404040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404040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404040"/>
          </a:solidFill>
          <a:latin typeface="Calibri" pitchFamily="34" charset="0"/>
        </a:defRPr>
      </a:lvl9pPr>
    </p:titleStyle>
    <p:bodyStyle>
      <a:lvl1pPr marL="365125" indent="-255588" algn="l" rtl="0" fontAlgn="base">
        <a:spcBef>
          <a:spcPts val="300"/>
        </a:spcBef>
        <a:spcAft>
          <a:spcPct val="0"/>
        </a:spcAft>
        <a:buClr>
          <a:srgbClr val="595959"/>
        </a:buClr>
        <a:buSzPct val="130000"/>
        <a:buFont typeface="Arial" charset="0"/>
        <a:buChar char="•"/>
        <a:defRPr sz="2400" kern="1200">
          <a:solidFill>
            <a:srgbClr val="59595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57225" indent="-246063" algn="l" rtl="0" fontAlgn="base">
        <a:spcBef>
          <a:spcPts val="300"/>
        </a:spcBef>
        <a:spcAft>
          <a:spcPct val="0"/>
        </a:spcAft>
        <a:buClr>
          <a:srgbClr val="595959"/>
        </a:buClr>
        <a:buSzPct val="130000"/>
        <a:buFont typeface="Arial" charset="0"/>
        <a:buChar char="•"/>
        <a:defRPr sz="2000" kern="1200">
          <a:solidFill>
            <a:srgbClr val="59595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22338" indent="-219075" algn="l" rtl="0" fontAlgn="base">
        <a:spcBef>
          <a:spcPts val="300"/>
        </a:spcBef>
        <a:spcAft>
          <a:spcPct val="0"/>
        </a:spcAft>
        <a:buClr>
          <a:srgbClr val="595959"/>
        </a:buClr>
        <a:buSzPct val="130000"/>
        <a:buFont typeface="Arial" charset="0"/>
        <a:buChar char="•"/>
        <a:defRPr sz="1800" kern="1200">
          <a:solidFill>
            <a:srgbClr val="59595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179513" indent="-200025" algn="l" rtl="0" fontAlgn="base">
        <a:spcBef>
          <a:spcPts val="300"/>
        </a:spcBef>
        <a:spcAft>
          <a:spcPct val="0"/>
        </a:spcAft>
        <a:buClr>
          <a:srgbClr val="595959"/>
        </a:buClr>
        <a:buSzPct val="130000"/>
        <a:buFont typeface="Arial" charset="0"/>
        <a:buChar char="•"/>
        <a:defRPr sz="1600" kern="1200">
          <a:solidFill>
            <a:srgbClr val="59595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89063" indent="-182563" algn="l" rtl="0" fontAlgn="base">
        <a:spcBef>
          <a:spcPts val="300"/>
        </a:spcBef>
        <a:spcAft>
          <a:spcPct val="0"/>
        </a:spcAft>
        <a:buClr>
          <a:srgbClr val="595959"/>
        </a:buClr>
        <a:buSzPct val="130000"/>
        <a:buFont typeface="Arial" charset="0"/>
        <a:buChar char="•"/>
        <a:defRPr sz="1600" kern="1200">
          <a:solidFill>
            <a:srgbClr val="59595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de/illustrations/besprechung-meeting-gespr%C3%A4ch-1002800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hule-bw.de/lehrkraefte/beratung/beratungslehrer/auffaelligkeiten/schulangst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/>
          <p:cNvSpPr>
            <a:spLocks noGrp="1"/>
          </p:cNvSpPr>
          <p:nvPr>
            <p:ph type="ctrTitle"/>
          </p:nvPr>
        </p:nvSpPr>
        <p:spPr>
          <a:xfrm>
            <a:off x="323528" y="2132856"/>
            <a:ext cx="8712968" cy="1440160"/>
          </a:xfrm>
          <a:ln w="38100"/>
        </p:spPr>
        <p:txBody>
          <a:bodyPr vert="horz"/>
          <a:lstStyle/>
          <a:p>
            <a:r>
              <a:rPr lang="de-DE" altLang="de-DE" sz="5400" b="1" spc="600" dirty="0" smtClean="0">
                <a:solidFill>
                  <a:schemeClr val="tx1"/>
                </a:solidFill>
                <a:latin typeface="Gungsuh" panose="02030600000101010101" pitchFamily="18" charset="-127"/>
                <a:ea typeface="Gungsuh" panose="02030600000101010101" pitchFamily="18" charset="-127"/>
              </a:rPr>
              <a:t>SCHULABSENTISMUS</a:t>
            </a:r>
            <a:r>
              <a:rPr lang="de-DE" altLang="de-DE" sz="5400" dirty="0" smtClean="0">
                <a:solidFill>
                  <a:schemeClr val="accent4">
                    <a:lumMod val="65000"/>
                    <a:lumOff val="35000"/>
                  </a:schemeClr>
                </a:solidFill>
                <a:latin typeface="Gungsuh" panose="02030600000101010101" pitchFamily="18" charset="-127"/>
                <a:ea typeface="Gungsuh" panose="02030600000101010101" pitchFamily="18" charset="-127"/>
              </a:rPr>
              <a:t/>
            </a:r>
            <a:br>
              <a:rPr lang="de-DE" altLang="de-DE" sz="5400" dirty="0" smtClean="0">
                <a:solidFill>
                  <a:schemeClr val="accent4">
                    <a:lumMod val="65000"/>
                    <a:lumOff val="35000"/>
                  </a:schemeClr>
                </a:solidFill>
                <a:latin typeface="Gungsuh" panose="02030600000101010101" pitchFamily="18" charset="-127"/>
                <a:ea typeface="Gungsuh" panose="02030600000101010101" pitchFamily="18" charset="-127"/>
              </a:rPr>
            </a:br>
            <a:endParaRPr lang="de-DE" altLang="de-DE" sz="2400" b="1" dirty="0" smtClean="0">
              <a:solidFill>
                <a:schemeClr val="accent4">
                  <a:lumMod val="65000"/>
                  <a:lumOff val="35000"/>
                </a:schemeClr>
              </a:solidFill>
              <a:latin typeface="Gungsuh" panose="02030600000101010101" pitchFamily="18" charset="-127"/>
              <a:ea typeface="Gungsuh" panose="02030600000101010101" pitchFamily="18" charset="-127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</p:spPr>
        <p:txBody>
          <a:bodyPr/>
          <a:lstStyle/>
          <a:p>
            <a:pPr>
              <a:defRPr/>
            </a:pPr>
            <a:fld id="{858C9497-3078-4BD3-B666-C411E8672214}" type="slidenum">
              <a:rPr lang="de-DE" altLang="de-DE" smtClean="0"/>
              <a:pPr>
                <a:defRPr/>
              </a:pPr>
              <a:t>1</a:t>
            </a:fld>
            <a:endParaRPr lang="de-DE" altLang="de-DE"/>
          </a:p>
        </p:txBody>
      </p:sp>
      <p:sp>
        <p:nvSpPr>
          <p:cNvPr id="6" name="Untertitel 2"/>
          <p:cNvSpPr txBox="1">
            <a:spLocks/>
          </p:cNvSpPr>
          <p:nvPr/>
        </p:nvSpPr>
        <p:spPr bwMode="auto">
          <a:xfrm>
            <a:off x="2915816" y="5301207"/>
            <a:ext cx="4464496" cy="16795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>
              <a:buFont typeface="Wingdings" pitchFamily="2" charset="2"/>
              <a:buNone/>
            </a:pPr>
            <a:endParaRPr lang="de-DE" altLang="de-DE" sz="1000" kern="0" dirty="0">
              <a:latin typeface="Gungsuh" panose="02030600000101010101" pitchFamily="18" charset="-127"/>
              <a:ea typeface="Gungsuh" panose="02030600000101010101" pitchFamily="18" charset="-127"/>
              <a:cs typeface="Calibri" pitchFamily="34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032448"/>
          </a:xfrm>
        </p:spPr>
        <p:txBody>
          <a:bodyPr/>
          <a:lstStyle/>
          <a:p>
            <a:pPr marL="109537" indent="0">
              <a:lnSpc>
                <a:spcPct val="150000"/>
              </a:lnSpc>
              <a:buClr>
                <a:schemeClr val="bg2"/>
              </a:buClr>
              <a:buNone/>
            </a:pPr>
            <a:r>
              <a:rPr lang="de-DE" dirty="0" smtClean="0"/>
              <a:t>Im Zusammenhang mit dem Thema Schule:</a:t>
            </a:r>
          </a:p>
          <a:p>
            <a:pPr>
              <a:lnSpc>
                <a:spcPct val="150000"/>
              </a:lnSpc>
              <a:buClr>
                <a:schemeClr val="bg2"/>
              </a:buClr>
            </a:pPr>
            <a:r>
              <a:rPr lang="de-DE" b="1" dirty="0" smtClean="0"/>
              <a:t>körperliche Beschwerden</a:t>
            </a:r>
            <a:r>
              <a:rPr lang="de-DE" dirty="0" smtClean="0"/>
              <a:t>: Kopfschmerzen, Bauchschmerzen, Schwindel, Durchfall, Übelkeit, Erbrechen, Appetitlosigkeit etc.</a:t>
            </a:r>
          </a:p>
          <a:p>
            <a:pPr>
              <a:lnSpc>
                <a:spcPct val="150000"/>
              </a:lnSpc>
              <a:buClr>
                <a:schemeClr val="bg2"/>
              </a:buClr>
            </a:pPr>
            <a:r>
              <a:rPr lang="de-DE" b="1" dirty="0" smtClean="0"/>
              <a:t>emotionale Probleme</a:t>
            </a:r>
            <a:r>
              <a:rPr lang="de-DE" dirty="0" smtClean="0"/>
              <a:t>: Kind weint, hat Wutausbrüche, hat Angst in die Schule zu gehen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Erste Anzeichen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24774828"/>
      </p:ext>
    </p:extLst>
  </p:cSld>
  <p:clrMapOvr>
    <a:masterClrMapping/>
  </p:clrMapOvr>
  <p:transition>
    <p:pull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lnSpc>
                <a:spcPct val="150000"/>
              </a:lnSpc>
              <a:buClr>
                <a:schemeClr val="bg2"/>
              </a:buClr>
              <a:buNone/>
            </a:pPr>
            <a:r>
              <a:rPr lang="de-DE" dirty="0"/>
              <a:t>Im Zusammenhang mit dem Thema Schule</a:t>
            </a:r>
            <a:r>
              <a:rPr lang="de-DE" dirty="0" smtClean="0"/>
              <a:t>:</a:t>
            </a:r>
            <a:endParaRPr lang="de-DE" b="1" dirty="0" smtClean="0"/>
          </a:p>
          <a:p>
            <a:pPr>
              <a:lnSpc>
                <a:spcPct val="150000"/>
              </a:lnSpc>
              <a:buClr>
                <a:schemeClr val="bg2"/>
              </a:buClr>
            </a:pPr>
            <a:r>
              <a:rPr lang="de-DE" b="1" dirty="0" smtClean="0"/>
              <a:t>motivationale </a:t>
            </a:r>
            <a:r>
              <a:rPr lang="de-DE" b="1" dirty="0"/>
              <a:t>Probleme</a:t>
            </a:r>
            <a:r>
              <a:rPr lang="de-DE" dirty="0"/>
              <a:t>: Kind vermeidet schulische Anstrengung, zeigt wenig Lernmotivation, geht widerwillig in die Schule, zeigt wenig Antrieb</a:t>
            </a:r>
          </a:p>
          <a:p>
            <a:pPr>
              <a:lnSpc>
                <a:spcPct val="150000"/>
              </a:lnSpc>
              <a:buClr>
                <a:schemeClr val="bg2"/>
              </a:buClr>
            </a:pPr>
            <a:r>
              <a:rPr lang="de-DE" b="1" dirty="0"/>
              <a:t>Eltern-Kind-Konflikte</a:t>
            </a:r>
          </a:p>
          <a:p>
            <a:pPr>
              <a:lnSpc>
                <a:spcPct val="150000"/>
              </a:lnSpc>
              <a:buClr>
                <a:schemeClr val="bg2"/>
              </a:buClr>
            </a:pPr>
            <a:r>
              <a:rPr lang="de-DE" b="1" dirty="0"/>
              <a:t>Schlafprobleme</a:t>
            </a:r>
            <a:r>
              <a:rPr lang="de-DE" dirty="0"/>
              <a:t> und Übermüdung</a:t>
            </a:r>
          </a:p>
          <a:p>
            <a:pPr>
              <a:buClr>
                <a:schemeClr val="bg2"/>
              </a:buClr>
            </a:pP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Erste Anzeichen</a:t>
            </a:r>
          </a:p>
        </p:txBody>
      </p:sp>
    </p:spTree>
    <p:extLst>
      <p:ext uri="{BB962C8B-B14F-4D97-AF65-F5344CB8AC3E}">
        <p14:creationId xmlns:p14="http://schemas.microsoft.com/office/powerpoint/2010/main" val="3180100020"/>
      </p:ext>
    </p:extLst>
  </p:cSld>
  <p:clrMapOvr>
    <a:masterClrMapping/>
  </p:clrMapOvr>
  <p:transition>
    <p:pull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2"/>
              </a:buClr>
            </a:pPr>
            <a:r>
              <a:rPr lang="de-DE" b="1" dirty="0" smtClean="0"/>
              <a:t>Fehlzeiten</a:t>
            </a:r>
            <a:r>
              <a:rPr lang="de-DE" dirty="0" smtClean="0"/>
              <a:t>: Kind fehlt wiederholt im Unterricht (auch stundenweise oder bei Klassenarbeiten)</a:t>
            </a:r>
          </a:p>
          <a:p>
            <a:pPr>
              <a:buClr>
                <a:schemeClr val="bg2"/>
              </a:buClr>
            </a:pPr>
            <a:endParaRPr lang="de-DE" dirty="0" smtClean="0"/>
          </a:p>
          <a:p>
            <a:pPr>
              <a:buClr>
                <a:schemeClr val="bg2"/>
              </a:buClr>
            </a:pPr>
            <a:r>
              <a:rPr lang="de-DE" b="1" dirty="0" smtClean="0"/>
              <a:t>Leistungsprobleme</a:t>
            </a:r>
            <a:r>
              <a:rPr lang="de-DE" dirty="0" smtClean="0"/>
              <a:t>: Noten werden schlechter, Kind fühlt sich überfordert</a:t>
            </a:r>
          </a:p>
          <a:p>
            <a:pPr>
              <a:buClr>
                <a:schemeClr val="bg2"/>
              </a:buClr>
            </a:pPr>
            <a:endParaRPr lang="de-DE" b="1" dirty="0" smtClean="0"/>
          </a:p>
          <a:p>
            <a:pPr>
              <a:buClr>
                <a:schemeClr val="bg2"/>
              </a:buClr>
            </a:pPr>
            <a:r>
              <a:rPr lang="de-DE" b="1" dirty="0" smtClean="0"/>
              <a:t>plötzliche Verhaltensänderungen</a:t>
            </a:r>
            <a:r>
              <a:rPr lang="de-DE" dirty="0" smtClean="0"/>
              <a:t>: Kind zieht sich zurück, lügt, ist aggressiv, verhält sich abweisend, vermeidet Gespräche und Kontakte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Warnsignale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95514495"/>
      </p:ext>
    </p:extLst>
  </p:cSld>
  <p:clrMapOvr>
    <a:masterClrMapping/>
  </p:clrMapOvr>
  <p:transition>
    <p:pull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2"/>
              </a:buClr>
            </a:pPr>
            <a:endParaRPr lang="de-DE" b="1" dirty="0" smtClean="0"/>
          </a:p>
          <a:p>
            <a:pPr>
              <a:buClr>
                <a:schemeClr val="bg2"/>
              </a:buClr>
            </a:pPr>
            <a:r>
              <a:rPr lang="de-DE" b="1" dirty="0" smtClean="0"/>
              <a:t>längere Fehlzeiten </a:t>
            </a:r>
            <a:r>
              <a:rPr lang="de-DE" dirty="0" smtClean="0"/>
              <a:t>in den zurückliegenden Schuljahren</a:t>
            </a:r>
          </a:p>
          <a:p>
            <a:pPr>
              <a:buClr>
                <a:schemeClr val="bg2"/>
              </a:buClr>
            </a:pPr>
            <a:endParaRPr lang="de-DE" b="1" dirty="0" smtClean="0"/>
          </a:p>
          <a:p>
            <a:pPr>
              <a:buClr>
                <a:schemeClr val="bg2"/>
              </a:buClr>
            </a:pPr>
            <a:r>
              <a:rPr lang="de-DE" b="1" dirty="0" smtClean="0"/>
              <a:t>kein Interesse an der Schule </a:t>
            </a:r>
            <a:r>
              <a:rPr lang="de-DE" dirty="0" smtClean="0"/>
              <a:t>und für schulische Inhalte</a:t>
            </a:r>
          </a:p>
          <a:p>
            <a:pPr>
              <a:buClr>
                <a:schemeClr val="bg2"/>
              </a:buClr>
            </a:pPr>
            <a:endParaRPr lang="de-DE" b="1" dirty="0" smtClean="0"/>
          </a:p>
          <a:p>
            <a:pPr>
              <a:buClr>
                <a:schemeClr val="bg2"/>
              </a:buClr>
            </a:pPr>
            <a:r>
              <a:rPr lang="de-DE" b="1" dirty="0" smtClean="0"/>
              <a:t>extreme Verhaltensweisen</a:t>
            </a:r>
            <a:r>
              <a:rPr lang="de-DE" dirty="0" smtClean="0"/>
              <a:t>: exzessiver Medienkonsum, Drogenkonsum, Kind missachtet wiederholt Regeln oder Gesetze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Alarmsignale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6107552"/>
      </p:ext>
    </p:extLst>
  </p:cSld>
  <p:clrMapOvr>
    <a:masterClrMapping/>
  </p:clrMapOvr>
  <p:transition>
    <p:pull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1149228"/>
              </p:ext>
            </p:extLst>
          </p:nvPr>
        </p:nvGraphicFramePr>
        <p:xfrm>
          <a:off x="457200" y="1846263"/>
          <a:ext cx="8229600" cy="4032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Ursachen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</p:spPr>
        <p:txBody>
          <a:bodyPr/>
          <a:lstStyle/>
          <a:p>
            <a:pPr>
              <a:defRPr/>
            </a:pPr>
            <a:fld id="{44EBC131-39ED-4DD7-A81F-F27F27B53F16}" type="slidenum">
              <a:rPr lang="de-DE" altLang="de-DE" smtClean="0"/>
              <a:pPr>
                <a:defRPr/>
              </a:pPr>
              <a:t>14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79855434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2"/>
              </a:buClr>
            </a:pPr>
            <a:r>
              <a:rPr lang="de-DE" dirty="0" smtClean="0"/>
              <a:t>Schule als Ort (Lärm, Personen, Gebäude)</a:t>
            </a:r>
          </a:p>
          <a:p>
            <a:pPr>
              <a:buClr>
                <a:schemeClr val="bg2"/>
              </a:buClr>
            </a:pPr>
            <a:endParaRPr lang="de-DE" dirty="0" smtClean="0"/>
          </a:p>
          <a:p>
            <a:pPr>
              <a:buClr>
                <a:schemeClr val="bg2"/>
              </a:buClr>
            </a:pPr>
            <a:r>
              <a:rPr lang="de-DE" dirty="0" smtClean="0"/>
              <a:t>Schulweg</a:t>
            </a:r>
          </a:p>
          <a:p>
            <a:pPr>
              <a:buClr>
                <a:schemeClr val="bg2"/>
              </a:buClr>
            </a:pPr>
            <a:endParaRPr lang="de-DE" dirty="0" smtClean="0"/>
          </a:p>
          <a:p>
            <a:pPr>
              <a:buClr>
                <a:schemeClr val="bg2"/>
              </a:buClr>
            </a:pPr>
            <a:r>
              <a:rPr lang="de-DE" dirty="0" smtClean="0"/>
              <a:t>Klassenarbeiten (Prüfungsangst)</a:t>
            </a:r>
          </a:p>
          <a:p>
            <a:pPr>
              <a:buClr>
                <a:schemeClr val="bg2"/>
              </a:buClr>
            </a:pPr>
            <a:endParaRPr lang="de-DE" dirty="0" smtClean="0"/>
          </a:p>
          <a:p>
            <a:pPr>
              <a:buClr>
                <a:schemeClr val="bg2"/>
              </a:buClr>
            </a:pPr>
            <a:r>
              <a:rPr lang="de-DE" dirty="0" smtClean="0"/>
              <a:t>Probleme bei bestimmten Lehrkräften</a:t>
            </a:r>
          </a:p>
          <a:p>
            <a:pPr>
              <a:buClr>
                <a:schemeClr val="bg2"/>
              </a:buClr>
            </a:pPr>
            <a:endParaRPr lang="de-DE" dirty="0" smtClean="0"/>
          </a:p>
          <a:p>
            <a:pPr>
              <a:buClr>
                <a:schemeClr val="bg2"/>
              </a:buClr>
            </a:pPr>
            <a:r>
              <a:rPr lang="de-DE" dirty="0" smtClean="0"/>
              <a:t>alternative Beschäftigungsmöglichkeiten (z.B. Einkaufszentren in der Nähe der Schule)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Mögliche Ursachen: Schule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58045394"/>
      </p:ext>
    </p:extLst>
  </p:cSld>
  <p:clrMapOvr>
    <a:masterClrMapping/>
  </p:clrMapOvr>
  <p:transition>
    <p:pull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Clr>
                <a:schemeClr val="bg2"/>
              </a:buClr>
            </a:pPr>
            <a:r>
              <a:rPr lang="de-DE" dirty="0" smtClean="0"/>
              <a:t>Unterforderung</a:t>
            </a:r>
          </a:p>
          <a:p>
            <a:pPr>
              <a:lnSpc>
                <a:spcPct val="150000"/>
              </a:lnSpc>
              <a:buClr>
                <a:schemeClr val="bg2"/>
              </a:buClr>
            </a:pPr>
            <a:r>
              <a:rPr lang="de-DE" dirty="0" smtClean="0"/>
              <a:t>Überforderung</a:t>
            </a:r>
            <a:endParaRPr lang="de-DE" dirty="0"/>
          </a:p>
          <a:p>
            <a:pPr>
              <a:lnSpc>
                <a:spcPct val="150000"/>
              </a:lnSpc>
              <a:buClr>
                <a:schemeClr val="bg2"/>
              </a:buClr>
            </a:pPr>
            <a:r>
              <a:rPr lang="de-DE" dirty="0" smtClean="0"/>
              <a:t>psychische oder körperliche Erkrankungen</a:t>
            </a:r>
          </a:p>
          <a:p>
            <a:pPr>
              <a:lnSpc>
                <a:spcPct val="150000"/>
              </a:lnSpc>
              <a:buClr>
                <a:schemeClr val="bg2"/>
              </a:buClr>
            </a:pPr>
            <a:r>
              <a:rPr lang="de-DE" dirty="0" smtClean="0"/>
              <a:t>keine Lust</a:t>
            </a:r>
            <a:endParaRPr lang="de-DE" dirty="0"/>
          </a:p>
          <a:p>
            <a:pPr>
              <a:lnSpc>
                <a:spcPct val="150000"/>
              </a:lnSpc>
              <a:buClr>
                <a:schemeClr val="bg2"/>
              </a:buClr>
            </a:pPr>
            <a:r>
              <a:rPr lang="de-DE" dirty="0" smtClean="0"/>
              <a:t>geringe Lern- und Leistungsbereitschaft</a:t>
            </a:r>
          </a:p>
          <a:p>
            <a:pPr>
              <a:lnSpc>
                <a:spcPct val="150000"/>
              </a:lnSpc>
              <a:buClr>
                <a:schemeClr val="bg2"/>
              </a:buClr>
            </a:pPr>
            <a:r>
              <a:rPr lang="de-DE" dirty="0" smtClean="0"/>
              <a:t>hoher Medienkonsum</a:t>
            </a:r>
          </a:p>
          <a:p>
            <a:pPr>
              <a:lnSpc>
                <a:spcPct val="150000"/>
              </a:lnSpc>
              <a:buClr>
                <a:schemeClr val="bg2"/>
              </a:buClr>
            </a:pPr>
            <a:r>
              <a:rPr lang="de-DE" dirty="0" smtClean="0"/>
              <a:t>Drogenkonsum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Mögliche Ursachen</a:t>
            </a:r>
            <a:r>
              <a:rPr lang="de-DE" dirty="0" smtClean="0"/>
              <a:t>: Kind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9043087"/>
      </p:ext>
    </p:extLst>
  </p:cSld>
  <p:clrMapOvr>
    <a:masterClrMapping/>
  </p:clrMapOvr>
  <p:transition>
    <p:pull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Clr>
                <a:schemeClr val="bg2"/>
              </a:buClr>
            </a:pPr>
            <a:r>
              <a:rPr lang="de-DE" dirty="0" smtClean="0"/>
              <a:t>Angst vor der Trennung von den Eltern</a:t>
            </a:r>
          </a:p>
          <a:p>
            <a:pPr>
              <a:lnSpc>
                <a:spcPct val="150000"/>
              </a:lnSpc>
              <a:buClr>
                <a:schemeClr val="bg2"/>
              </a:buClr>
            </a:pPr>
            <a:r>
              <a:rPr lang="de-DE" dirty="0" smtClean="0"/>
              <a:t>hohe Leistungserwartung der Eltern</a:t>
            </a:r>
          </a:p>
          <a:p>
            <a:pPr>
              <a:lnSpc>
                <a:spcPct val="150000"/>
              </a:lnSpc>
              <a:buClr>
                <a:schemeClr val="bg2"/>
              </a:buClr>
            </a:pPr>
            <a:r>
              <a:rPr lang="de-DE" dirty="0" smtClean="0"/>
              <a:t>wenig Struktur im Alltag (ungeregelter Tagesablauf)</a:t>
            </a:r>
          </a:p>
          <a:p>
            <a:pPr>
              <a:lnSpc>
                <a:spcPct val="150000"/>
              </a:lnSpc>
              <a:buClr>
                <a:schemeClr val="bg2"/>
              </a:buClr>
            </a:pPr>
            <a:r>
              <a:rPr lang="de-DE" dirty="0" smtClean="0"/>
              <a:t>besondere Belastungen (Trennung, Krankheiten, Todesfälle)</a:t>
            </a:r>
          </a:p>
          <a:p>
            <a:pPr>
              <a:lnSpc>
                <a:spcPct val="150000"/>
              </a:lnSpc>
              <a:buClr>
                <a:schemeClr val="bg2"/>
              </a:buClr>
            </a:pPr>
            <a:r>
              <a:rPr lang="de-DE" dirty="0" smtClean="0"/>
              <a:t>geringer Stellenwert der Schule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Mögliche Ursachen</a:t>
            </a:r>
            <a:r>
              <a:rPr lang="de-DE" dirty="0" smtClean="0"/>
              <a:t>: Familie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3721880"/>
      </p:ext>
    </p:extLst>
  </p:cSld>
  <p:clrMapOvr>
    <a:masterClrMapping/>
  </p:clrMapOvr>
  <p:transition>
    <p:pull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Clr>
                <a:schemeClr val="bg2"/>
              </a:buClr>
            </a:pPr>
            <a:r>
              <a:rPr lang="de-DE" dirty="0" smtClean="0"/>
              <a:t>Konflikte mit </a:t>
            </a:r>
            <a:r>
              <a:rPr lang="de-DE" dirty="0" err="1" smtClean="0"/>
              <a:t>MitschülerInnen</a:t>
            </a:r>
            <a:endParaRPr lang="de-DE" dirty="0"/>
          </a:p>
          <a:p>
            <a:pPr>
              <a:lnSpc>
                <a:spcPct val="150000"/>
              </a:lnSpc>
              <a:buClr>
                <a:schemeClr val="bg2"/>
              </a:buClr>
            </a:pPr>
            <a:r>
              <a:rPr lang="de-DE" dirty="0" smtClean="0"/>
              <a:t>Angst vor </a:t>
            </a:r>
            <a:r>
              <a:rPr lang="de-DE" dirty="0" err="1" smtClean="0"/>
              <a:t>MitschülerInnen</a:t>
            </a:r>
            <a:endParaRPr lang="de-DE" dirty="0"/>
          </a:p>
          <a:p>
            <a:pPr>
              <a:lnSpc>
                <a:spcPct val="150000"/>
              </a:lnSpc>
              <a:buClr>
                <a:schemeClr val="bg2"/>
              </a:buClr>
            </a:pPr>
            <a:r>
              <a:rPr lang="de-DE" dirty="0" smtClean="0"/>
              <a:t>Außenseiterrolle und fehlende Einbindung</a:t>
            </a:r>
          </a:p>
          <a:p>
            <a:pPr>
              <a:lnSpc>
                <a:spcPct val="150000"/>
              </a:lnSpc>
              <a:buClr>
                <a:schemeClr val="bg2"/>
              </a:buClr>
            </a:pPr>
            <a:r>
              <a:rPr lang="de-DE" dirty="0" smtClean="0"/>
              <a:t>Ausgrenzung oder Angst vor Ausgrenzung</a:t>
            </a:r>
          </a:p>
          <a:p>
            <a:pPr>
              <a:lnSpc>
                <a:spcPct val="150000"/>
              </a:lnSpc>
              <a:buClr>
                <a:schemeClr val="bg2"/>
              </a:buClr>
            </a:pPr>
            <a:r>
              <a:rPr lang="de-DE" dirty="0" smtClean="0"/>
              <a:t>Freundeskreis mit sozial auffälligem Verhalten und Abschottung nach außen</a:t>
            </a:r>
          </a:p>
          <a:p>
            <a:pPr>
              <a:lnSpc>
                <a:spcPct val="150000"/>
              </a:lnSpc>
              <a:buClr>
                <a:schemeClr val="bg2"/>
              </a:buClr>
            </a:pPr>
            <a:r>
              <a:rPr lang="de-DE" dirty="0" smtClean="0"/>
              <a:t>Suche nach Anerkennung durch Schulschwänzen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Mögliche Ursachen</a:t>
            </a:r>
            <a:r>
              <a:rPr lang="de-DE" dirty="0" smtClean="0"/>
              <a:t>: Mitschüler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8817073"/>
      </p:ext>
    </p:extLst>
  </p:cSld>
  <p:clrMapOvr>
    <a:masterClrMapping/>
  </p:clrMapOvr>
  <p:transition>
    <p:pull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316849"/>
            <a:ext cx="8784976" cy="1139825"/>
          </a:xfrm>
        </p:spPr>
        <p:txBody>
          <a:bodyPr/>
          <a:lstStyle/>
          <a:p>
            <a:pPr algn="ctr"/>
            <a:r>
              <a:rPr lang="de-DE" dirty="0" smtClean="0"/>
              <a:t>Mögliche Folgen von Schulabsentismus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</p:spPr>
        <p:txBody>
          <a:bodyPr/>
          <a:lstStyle/>
          <a:p>
            <a:pPr>
              <a:defRPr/>
            </a:pPr>
            <a:fld id="{44EBC131-39ED-4DD7-A81F-F27F27B53F16}" type="slidenum">
              <a:rPr lang="de-DE" altLang="de-DE" sz="1100" smtClean="0"/>
              <a:pPr>
                <a:defRPr/>
              </a:pPr>
              <a:t>19</a:t>
            </a:fld>
            <a:endParaRPr lang="de-DE" altLang="de-DE" sz="1100"/>
          </a:p>
        </p:txBody>
      </p:sp>
      <p:sp>
        <p:nvSpPr>
          <p:cNvPr id="8" name="Pfeil nach rechts 7"/>
          <p:cNvSpPr/>
          <p:nvPr/>
        </p:nvSpPr>
        <p:spPr bwMode="auto">
          <a:xfrm>
            <a:off x="343238" y="1655512"/>
            <a:ext cx="2808312" cy="792088"/>
          </a:xfrm>
          <a:prstGeom prst="rightArrow">
            <a:avLst/>
          </a:prstGeom>
          <a:solidFill>
            <a:srgbClr val="CC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Erhöhte Fehlzeiten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176666" y="1543724"/>
            <a:ext cx="55446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+mj-lt"/>
              </a:rPr>
              <a:t>Wissenslücken</a:t>
            </a:r>
          </a:p>
          <a:p>
            <a:r>
              <a:rPr lang="de-DE" dirty="0" smtClean="0">
                <a:latin typeface="+mj-lt"/>
              </a:rPr>
              <a:t>Nichterreichung des Klassenziels</a:t>
            </a:r>
          </a:p>
          <a:p>
            <a:r>
              <a:rPr lang="de-DE" dirty="0" smtClean="0">
                <a:latin typeface="+mj-lt"/>
              </a:rPr>
              <a:t>Erhöhter Förderbedarf</a:t>
            </a:r>
            <a:endParaRPr lang="de-DE" dirty="0">
              <a:latin typeface="+mj-lt"/>
            </a:endParaRPr>
          </a:p>
        </p:txBody>
      </p:sp>
      <p:sp>
        <p:nvSpPr>
          <p:cNvPr id="37" name="Pfeil nach rechts 36"/>
          <p:cNvSpPr/>
          <p:nvPr/>
        </p:nvSpPr>
        <p:spPr bwMode="auto">
          <a:xfrm>
            <a:off x="343238" y="2460374"/>
            <a:ext cx="2807043" cy="792088"/>
          </a:xfrm>
          <a:prstGeom prst="rightArrow">
            <a:avLst/>
          </a:prstGeom>
          <a:solidFill>
            <a:srgbClr val="CC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Fehlende Einbindung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3176123" y="2578774"/>
            <a:ext cx="5991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+mj-lt"/>
              </a:rPr>
              <a:t>Beginnende Isolation, unstrukturierte Tagesabläufe zu Hause oder auch auf der Straße</a:t>
            </a:r>
            <a:endParaRPr lang="de-DE" dirty="0">
              <a:latin typeface="+mj-lt"/>
            </a:endParaRPr>
          </a:p>
        </p:txBody>
      </p:sp>
      <p:sp>
        <p:nvSpPr>
          <p:cNvPr id="39" name="Pfeil nach rechts 38"/>
          <p:cNvSpPr/>
          <p:nvPr/>
        </p:nvSpPr>
        <p:spPr bwMode="auto">
          <a:xfrm>
            <a:off x="343238" y="3252462"/>
            <a:ext cx="2805773" cy="792088"/>
          </a:xfrm>
          <a:prstGeom prst="rightArrow">
            <a:avLst/>
          </a:prstGeom>
          <a:solidFill>
            <a:srgbClr val="CC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1600" dirty="0">
                <a:solidFill>
                  <a:schemeClr val="bg1"/>
                </a:solidFill>
                <a:latin typeface="+mj-lt"/>
              </a:rPr>
              <a:t>Z</a:t>
            </a:r>
            <a:r>
              <a:rPr lang="de-DE" sz="1600" dirty="0" smtClean="0">
                <a:solidFill>
                  <a:schemeClr val="bg1"/>
                </a:solidFill>
                <a:latin typeface="+mj-lt"/>
              </a:rPr>
              <a:t>unehmende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Auffälligkeiten</a:t>
            </a:r>
          </a:p>
        </p:txBody>
      </p:sp>
      <p:sp>
        <p:nvSpPr>
          <p:cNvPr id="40" name="Textfeld 39"/>
          <p:cNvSpPr txBox="1"/>
          <p:nvPr/>
        </p:nvSpPr>
        <p:spPr>
          <a:xfrm>
            <a:off x="3152820" y="3463840"/>
            <a:ext cx="5544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+mj-lt"/>
              </a:rPr>
              <a:t>Offene oder verdeckte Konflikte</a:t>
            </a:r>
            <a:endParaRPr lang="de-DE" dirty="0">
              <a:latin typeface="+mj-lt"/>
            </a:endParaRPr>
          </a:p>
        </p:txBody>
      </p:sp>
      <p:sp>
        <p:nvSpPr>
          <p:cNvPr id="41" name="Pfeil nach rechts 40"/>
          <p:cNvSpPr/>
          <p:nvPr/>
        </p:nvSpPr>
        <p:spPr bwMode="auto">
          <a:xfrm>
            <a:off x="343238" y="4045439"/>
            <a:ext cx="2804503" cy="792088"/>
          </a:xfrm>
          <a:prstGeom prst="rightArrow">
            <a:avLst/>
          </a:prstGeom>
          <a:solidFill>
            <a:srgbClr val="CC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16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de-DE" sz="1600" dirty="0" smtClean="0">
                <a:solidFill>
                  <a:schemeClr val="bg1"/>
                </a:solidFill>
                <a:latin typeface="+mj-lt"/>
              </a:rPr>
              <a:t>Ungeeignete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Lösungsversuche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3203849" y="4241428"/>
            <a:ext cx="5544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+mj-lt"/>
              </a:rPr>
              <a:t>A</a:t>
            </a:r>
            <a:r>
              <a:rPr lang="de-DE" dirty="0" smtClean="0">
                <a:latin typeface="+mj-lt"/>
              </a:rPr>
              <a:t>usgeprägtes Vermeidungsverhalten</a:t>
            </a:r>
            <a:endParaRPr lang="de-DE" dirty="0">
              <a:latin typeface="+mj-lt"/>
            </a:endParaRPr>
          </a:p>
        </p:txBody>
      </p:sp>
      <p:sp>
        <p:nvSpPr>
          <p:cNvPr id="43" name="Pfeil nach rechts 42"/>
          <p:cNvSpPr/>
          <p:nvPr/>
        </p:nvSpPr>
        <p:spPr bwMode="auto">
          <a:xfrm>
            <a:off x="343238" y="4850448"/>
            <a:ext cx="2786846" cy="792088"/>
          </a:xfrm>
          <a:prstGeom prst="rightArrow">
            <a:avLst/>
          </a:prstGeom>
          <a:solidFill>
            <a:srgbClr val="CC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 Weitreichende Auswirkungen</a:t>
            </a:r>
          </a:p>
        </p:txBody>
      </p:sp>
      <p:sp>
        <p:nvSpPr>
          <p:cNvPr id="44" name="Textfeld 43"/>
          <p:cNvSpPr txBox="1"/>
          <p:nvPr/>
        </p:nvSpPr>
        <p:spPr>
          <a:xfrm>
            <a:off x="3143791" y="4892549"/>
            <a:ext cx="55446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+mj-lt"/>
              </a:rPr>
              <a:t>Psychische Erkrankungen sowie </a:t>
            </a:r>
          </a:p>
          <a:p>
            <a:r>
              <a:rPr lang="de-DE" dirty="0" smtClean="0">
                <a:latin typeface="+mj-lt"/>
              </a:rPr>
              <a:t>Konflikte mit dem Gesetz</a:t>
            </a:r>
            <a:endParaRPr lang="de-DE" dirty="0">
              <a:latin typeface="+mj-lt"/>
            </a:endParaRPr>
          </a:p>
        </p:txBody>
      </p:sp>
      <p:sp>
        <p:nvSpPr>
          <p:cNvPr id="45" name="Pfeil nach rechts 44"/>
          <p:cNvSpPr/>
          <p:nvPr/>
        </p:nvSpPr>
        <p:spPr bwMode="auto">
          <a:xfrm>
            <a:off x="343238" y="5694347"/>
            <a:ext cx="2785576" cy="792088"/>
          </a:xfrm>
          <a:prstGeom prst="rightArrow">
            <a:avLst/>
          </a:prstGeom>
          <a:solidFill>
            <a:srgbClr val="CC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Langfristige Folgen</a:t>
            </a:r>
          </a:p>
        </p:txBody>
      </p:sp>
      <p:sp>
        <p:nvSpPr>
          <p:cNvPr id="46" name="Textfeld 45"/>
          <p:cNvSpPr txBox="1"/>
          <p:nvPr/>
        </p:nvSpPr>
        <p:spPr>
          <a:xfrm>
            <a:off x="3152819" y="5694347"/>
            <a:ext cx="55446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+mj-lt"/>
              </a:rPr>
              <a:t>Fehlender Schulabschluss, </a:t>
            </a:r>
          </a:p>
          <a:p>
            <a:r>
              <a:rPr lang="de-DE" dirty="0" smtClean="0">
                <a:latin typeface="+mj-lt"/>
              </a:rPr>
              <a:t>dadurch geringere Chancen auf Arbeitsmarkt sowie</a:t>
            </a:r>
          </a:p>
          <a:p>
            <a:r>
              <a:rPr lang="de-DE" dirty="0" smtClean="0">
                <a:latin typeface="+mj-lt"/>
              </a:rPr>
              <a:t>Chronifizierung psychischer Störungen</a:t>
            </a:r>
            <a:endParaRPr lang="de-DE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20096369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37" grpId="0" animBg="1"/>
      <p:bldP spid="38" grpId="0"/>
      <p:bldP spid="39" grpId="0" animBg="1"/>
      <p:bldP spid="40" grpId="0"/>
      <p:bldP spid="41" grpId="0" animBg="1"/>
      <p:bldP spid="42" grpId="0"/>
      <p:bldP spid="43" grpId="0" animBg="1"/>
      <p:bldP spid="44" grpId="0"/>
      <p:bldP spid="45" grpId="0" animBg="1"/>
      <p:bldP spid="4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7814" y="1690192"/>
            <a:ext cx="8229600" cy="403244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800"/>
              </a:spcAft>
              <a:buClr>
                <a:schemeClr val="bg2"/>
              </a:buClr>
            </a:pPr>
            <a:r>
              <a:rPr lang="de-DE" sz="2000" dirty="0" smtClean="0"/>
              <a:t>Begriffsklärung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bg2"/>
              </a:buClr>
            </a:pPr>
            <a:r>
              <a:rPr lang="de-DE" sz="2000" dirty="0" smtClean="0"/>
              <a:t>Erscheinungsformen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bg2"/>
              </a:buClr>
            </a:pPr>
            <a:r>
              <a:rPr lang="de-DE" sz="2000" dirty="0" smtClean="0"/>
              <a:t>Anzeichen</a:t>
            </a:r>
            <a:endParaRPr lang="de-DE" sz="2000" dirty="0"/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bg2"/>
              </a:buClr>
            </a:pPr>
            <a:r>
              <a:rPr lang="de-DE" sz="2000" dirty="0" smtClean="0"/>
              <a:t>Mögliche Folgen von Schulabsentismus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bg2"/>
              </a:buClr>
            </a:pPr>
            <a:r>
              <a:rPr lang="de-DE" sz="2000" dirty="0" smtClean="0"/>
              <a:t>Handlungsmöglichkeiten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bg2"/>
              </a:buClr>
            </a:pPr>
            <a:r>
              <a:rPr lang="de-DE" sz="2000" dirty="0" smtClean="0"/>
              <a:t>5 Regeln im Umgang mit Schulabsentismus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bg2"/>
              </a:buClr>
            </a:pPr>
            <a:r>
              <a:rPr lang="de-DE" sz="2000" dirty="0" smtClean="0"/>
              <a:t>An </a:t>
            </a:r>
            <a:r>
              <a:rPr lang="de-DE" sz="2000" dirty="0" smtClean="0"/>
              <a:t>wen </a:t>
            </a:r>
            <a:r>
              <a:rPr lang="de-DE" sz="2000" dirty="0" smtClean="0"/>
              <a:t>kann ich mich wenden?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bg2"/>
              </a:buClr>
            </a:pPr>
            <a:r>
              <a:rPr lang="de-DE" sz="2000" dirty="0" smtClean="0"/>
              <a:t>Austausch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Inhalte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</p:spPr>
        <p:txBody>
          <a:bodyPr/>
          <a:lstStyle/>
          <a:p>
            <a:pPr>
              <a:defRPr/>
            </a:pPr>
            <a:fld id="{44EBC131-39ED-4DD7-A81F-F27F27B53F16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00871632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846263"/>
          <a:ext cx="8229600" cy="4032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Handlungsmöglichkeiten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</p:spPr>
        <p:txBody>
          <a:bodyPr/>
          <a:lstStyle/>
          <a:p>
            <a:pPr>
              <a:defRPr/>
            </a:pPr>
            <a:fld id="{44EBC131-39ED-4DD7-A81F-F27F27B53F16}" type="slidenum">
              <a:rPr lang="de-DE" altLang="de-DE" smtClean="0"/>
              <a:pPr>
                <a:defRPr/>
              </a:pPr>
              <a:t>20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30029702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Clr>
                <a:schemeClr val="bg2"/>
              </a:buClr>
            </a:pPr>
            <a:endParaRPr lang="de-DE" dirty="0" smtClean="0"/>
          </a:p>
          <a:p>
            <a:pPr>
              <a:lnSpc>
                <a:spcPct val="150000"/>
              </a:lnSpc>
              <a:buClr>
                <a:schemeClr val="bg2"/>
              </a:buClr>
            </a:pPr>
            <a:r>
              <a:rPr lang="de-DE" dirty="0" smtClean="0"/>
              <a:t>mit der Klassenlehrkraft sprechen</a:t>
            </a:r>
          </a:p>
          <a:p>
            <a:pPr>
              <a:lnSpc>
                <a:spcPct val="150000"/>
              </a:lnSpc>
              <a:buClr>
                <a:schemeClr val="bg2"/>
              </a:buClr>
            </a:pPr>
            <a:r>
              <a:rPr lang="de-DE" dirty="0" smtClean="0"/>
              <a:t>Informationen über die Situation austauschen</a:t>
            </a:r>
          </a:p>
          <a:p>
            <a:pPr>
              <a:lnSpc>
                <a:spcPct val="150000"/>
              </a:lnSpc>
              <a:buClr>
                <a:schemeClr val="bg2"/>
              </a:buClr>
            </a:pPr>
            <a:r>
              <a:rPr lang="de-DE" dirty="0" smtClean="0"/>
              <a:t>gemeinsam </a:t>
            </a:r>
            <a:r>
              <a:rPr lang="de-DE" dirty="0" smtClean="0"/>
              <a:t>eine </a:t>
            </a:r>
            <a:r>
              <a:rPr lang="de-DE" dirty="0" smtClean="0"/>
              <a:t>Lösung erarbeiten</a:t>
            </a:r>
          </a:p>
          <a:p>
            <a:pPr>
              <a:lnSpc>
                <a:spcPct val="150000"/>
              </a:lnSpc>
              <a:buClr>
                <a:schemeClr val="bg2"/>
              </a:buClr>
            </a:pPr>
            <a:r>
              <a:rPr lang="de-DE" dirty="0" smtClean="0"/>
              <a:t>Vereinbarungen treffen zu: Entschuldigungspraxis, Nachholen schulischer Inhalte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Handlungsmöglichkeiten: Schule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87038751"/>
      </p:ext>
    </p:extLst>
  </p:cSld>
  <p:clrMapOvr>
    <a:masterClrMapping/>
  </p:clrMapOvr>
  <p:transition>
    <p:pull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Clr>
                <a:schemeClr val="bg2"/>
              </a:buClr>
            </a:pPr>
            <a:endParaRPr lang="de-DE" dirty="0" smtClean="0"/>
          </a:p>
          <a:p>
            <a:pPr>
              <a:lnSpc>
                <a:spcPct val="150000"/>
              </a:lnSpc>
              <a:buClr>
                <a:schemeClr val="bg2"/>
              </a:buClr>
            </a:pPr>
            <a:r>
              <a:rPr lang="de-DE" dirty="0"/>
              <a:t>S</a:t>
            </a:r>
            <a:r>
              <a:rPr lang="de-DE" dirty="0" smtClean="0"/>
              <a:t>chulische </a:t>
            </a:r>
            <a:r>
              <a:rPr lang="de-DE" dirty="0"/>
              <a:t>Förderangebote nutzen</a:t>
            </a:r>
          </a:p>
          <a:p>
            <a:pPr>
              <a:lnSpc>
                <a:spcPct val="150000"/>
              </a:lnSpc>
              <a:buClr>
                <a:schemeClr val="bg2"/>
              </a:buClr>
            </a:pPr>
            <a:r>
              <a:rPr lang="de-DE" dirty="0"/>
              <a:t>sich an die Beratungslehrkraft der Schule wenden</a:t>
            </a:r>
          </a:p>
          <a:p>
            <a:pPr>
              <a:lnSpc>
                <a:spcPct val="150000"/>
              </a:lnSpc>
              <a:buClr>
                <a:schemeClr val="bg2"/>
              </a:buClr>
            </a:pPr>
            <a:r>
              <a:rPr lang="de-DE" dirty="0"/>
              <a:t>das Beratungsangebot der Schulsozialarbeiter/in nutzen</a:t>
            </a:r>
          </a:p>
          <a:p>
            <a:pPr>
              <a:lnSpc>
                <a:spcPct val="150000"/>
              </a:lnSpc>
              <a:buClr>
                <a:schemeClr val="bg2"/>
              </a:buClr>
            </a:pPr>
            <a:r>
              <a:rPr lang="de-DE" dirty="0"/>
              <a:t>Informationen einholen zu außerschulischen Beratungsangeboten</a:t>
            </a:r>
          </a:p>
          <a:p>
            <a:pPr>
              <a:buClr>
                <a:schemeClr val="bg2"/>
              </a:buClr>
            </a:pP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Handlungsmöglichkeiten: Schule</a:t>
            </a:r>
          </a:p>
        </p:txBody>
      </p:sp>
    </p:spTree>
    <p:extLst>
      <p:ext uri="{BB962C8B-B14F-4D97-AF65-F5344CB8AC3E}">
        <p14:creationId xmlns:p14="http://schemas.microsoft.com/office/powerpoint/2010/main" val="1235252161"/>
      </p:ext>
    </p:extLst>
  </p:cSld>
  <p:clrMapOvr>
    <a:masterClrMapping/>
  </p:clrMapOvr>
  <p:transition>
    <p:pull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89976" y="1759496"/>
            <a:ext cx="8229600" cy="4032448"/>
          </a:xfrm>
        </p:spPr>
        <p:txBody>
          <a:bodyPr/>
          <a:lstStyle/>
          <a:p>
            <a:pPr>
              <a:lnSpc>
                <a:spcPct val="150000"/>
              </a:lnSpc>
              <a:buClr>
                <a:schemeClr val="bg2"/>
              </a:buClr>
            </a:pPr>
            <a:endParaRPr lang="de-DE" dirty="0" smtClean="0"/>
          </a:p>
          <a:p>
            <a:pPr>
              <a:lnSpc>
                <a:spcPct val="150000"/>
              </a:lnSpc>
              <a:buClr>
                <a:schemeClr val="bg2"/>
              </a:buClr>
            </a:pPr>
            <a:r>
              <a:rPr lang="de-DE" dirty="0" smtClean="0"/>
              <a:t>Gespräche führen, aufmerksam zuhören</a:t>
            </a:r>
          </a:p>
          <a:p>
            <a:pPr>
              <a:lnSpc>
                <a:spcPct val="150000"/>
              </a:lnSpc>
              <a:buClr>
                <a:schemeClr val="bg2"/>
              </a:buClr>
            </a:pPr>
            <a:r>
              <a:rPr lang="de-DE" dirty="0" smtClean="0"/>
              <a:t>die Probleme des Kindes ernst nehmen und Verständnis zeigen</a:t>
            </a:r>
          </a:p>
          <a:p>
            <a:pPr>
              <a:lnSpc>
                <a:spcPct val="150000"/>
              </a:lnSpc>
              <a:buClr>
                <a:schemeClr val="bg2"/>
              </a:buClr>
            </a:pPr>
            <a:r>
              <a:rPr lang="de-DE" dirty="0" smtClean="0"/>
              <a:t>sich Zeit nehmen</a:t>
            </a:r>
          </a:p>
          <a:p>
            <a:pPr>
              <a:lnSpc>
                <a:spcPct val="150000"/>
              </a:lnSpc>
              <a:buClr>
                <a:schemeClr val="bg2"/>
              </a:buClr>
            </a:pPr>
            <a:r>
              <a:rPr lang="de-DE" dirty="0" smtClean="0"/>
              <a:t>körperliche Beschwerden medizinisch abklären lassen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Handlungsmöglichkeiten: </a:t>
            </a:r>
            <a:r>
              <a:rPr lang="de-DE" dirty="0" smtClean="0"/>
              <a:t>Kind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83744439"/>
      </p:ext>
    </p:extLst>
  </p:cSld>
  <p:clrMapOvr>
    <a:masterClrMapping/>
  </p:clrMapOvr>
  <p:transition>
    <p:pull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Clr>
                <a:schemeClr val="bg2"/>
              </a:buClr>
            </a:pPr>
            <a:endParaRPr lang="de-DE" dirty="0" smtClean="0"/>
          </a:p>
          <a:p>
            <a:pPr>
              <a:lnSpc>
                <a:spcPct val="150000"/>
              </a:lnSpc>
              <a:buClr>
                <a:schemeClr val="bg2"/>
              </a:buClr>
            </a:pPr>
            <a:r>
              <a:rPr lang="de-DE" dirty="0" smtClean="0"/>
              <a:t>nur </a:t>
            </a:r>
            <a:r>
              <a:rPr lang="de-DE" dirty="0"/>
              <a:t>kurze Krankschreibungen zulassen (1-2 Tage) und bei Bedarf noch mal zum Arzt gehen</a:t>
            </a:r>
          </a:p>
          <a:p>
            <a:pPr>
              <a:lnSpc>
                <a:spcPct val="150000"/>
              </a:lnSpc>
              <a:buClr>
                <a:schemeClr val="bg2"/>
              </a:buClr>
            </a:pPr>
            <a:r>
              <a:rPr lang="de-DE" dirty="0"/>
              <a:t>Unterstützung bei schulischen Problemen anbieten</a:t>
            </a:r>
          </a:p>
          <a:p>
            <a:pPr>
              <a:lnSpc>
                <a:spcPct val="150000"/>
              </a:lnSpc>
              <a:buClr>
                <a:schemeClr val="bg2"/>
              </a:buClr>
            </a:pPr>
            <a:r>
              <a:rPr lang="de-DE" dirty="0"/>
              <a:t>gemeinsam Lösungsansätze erarbeiten </a:t>
            </a:r>
          </a:p>
          <a:p>
            <a:pPr>
              <a:buClr>
                <a:schemeClr val="bg2"/>
              </a:buClr>
            </a:pP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Handlungsmöglichkeiten: Kind</a:t>
            </a:r>
          </a:p>
        </p:txBody>
      </p:sp>
    </p:spTree>
    <p:extLst>
      <p:ext uri="{BB962C8B-B14F-4D97-AF65-F5344CB8AC3E}">
        <p14:creationId xmlns:p14="http://schemas.microsoft.com/office/powerpoint/2010/main" val="3154688758"/>
      </p:ext>
    </p:extLst>
  </p:cSld>
  <p:clrMapOvr>
    <a:masterClrMapping/>
  </p:clrMapOvr>
  <p:transition>
    <p:pull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1753375"/>
            <a:ext cx="8229600" cy="4032448"/>
          </a:xfrm>
        </p:spPr>
        <p:txBody>
          <a:bodyPr/>
          <a:lstStyle/>
          <a:p>
            <a:pPr>
              <a:lnSpc>
                <a:spcPct val="150000"/>
              </a:lnSpc>
              <a:buClr>
                <a:schemeClr val="bg2"/>
              </a:buClr>
            </a:pPr>
            <a:endParaRPr lang="de-DE" dirty="0" smtClean="0"/>
          </a:p>
          <a:p>
            <a:pPr>
              <a:lnSpc>
                <a:spcPct val="150000"/>
              </a:lnSpc>
              <a:buClr>
                <a:schemeClr val="bg2"/>
              </a:buClr>
            </a:pPr>
            <a:r>
              <a:rPr lang="de-DE" dirty="0" smtClean="0"/>
              <a:t>sich an getroffene Vereinbarungen halten</a:t>
            </a:r>
          </a:p>
          <a:p>
            <a:pPr>
              <a:lnSpc>
                <a:spcPct val="150000"/>
              </a:lnSpc>
              <a:buClr>
                <a:schemeClr val="bg2"/>
              </a:buClr>
            </a:pPr>
            <a:r>
              <a:rPr lang="de-DE" dirty="0" smtClean="0"/>
              <a:t>den regulären Tagesablauf aufrechterhalten</a:t>
            </a:r>
          </a:p>
          <a:p>
            <a:pPr>
              <a:lnSpc>
                <a:spcPct val="150000"/>
              </a:lnSpc>
              <a:buClr>
                <a:schemeClr val="bg2"/>
              </a:buClr>
            </a:pPr>
            <a:r>
              <a:rPr lang="de-DE" dirty="0" smtClean="0"/>
              <a:t>das Daheimbleiben nur bei eindeutiger Krankheit erlauben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Handlungsmöglichkeiten: </a:t>
            </a:r>
            <a:r>
              <a:rPr lang="de-DE" dirty="0" smtClean="0"/>
              <a:t>Familie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71635291"/>
      </p:ext>
    </p:extLst>
  </p:cSld>
  <p:clrMapOvr>
    <a:masterClrMapping/>
  </p:clrMapOvr>
  <p:transition>
    <p:pull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2"/>
              </a:buClr>
            </a:pPr>
            <a:endParaRPr lang="de-DE" dirty="0" smtClean="0"/>
          </a:p>
          <a:p>
            <a:pPr>
              <a:lnSpc>
                <a:spcPct val="150000"/>
              </a:lnSpc>
              <a:buClr>
                <a:schemeClr val="bg2"/>
              </a:buClr>
            </a:pPr>
            <a:r>
              <a:rPr lang="de-DE" dirty="0"/>
              <a:t>das Daheimbleiben nicht belohnen durch Fernsehen, PC, Smartphone, Annehmlichkeiten, Aufmerksamkeit</a:t>
            </a:r>
          </a:p>
          <a:p>
            <a:pPr>
              <a:lnSpc>
                <a:spcPct val="150000"/>
              </a:lnSpc>
              <a:buClr>
                <a:schemeClr val="bg2"/>
              </a:buClr>
            </a:pPr>
            <a:r>
              <a:rPr lang="de-DE" dirty="0"/>
              <a:t>Kind zu Hause beaufsichtigen</a:t>
            </a:r>
          </a:p>
          <a:p>
            <a:pPr>
              <a:lnSpc>
                <a:spcPct val="150000"/>
              </a:lnSpc>
              <a:buClr>
                <a:schemeClr val="bg2"/>
              </a:buClr>
            </a:pPr>
            <a:r>
              <a:rPr lang="de-DE" dirty="0"/>
              <a:t>Beratungsangebote für Familien in Anspruch nehmen</a:t>
            </a:r>
          </a:p>
          <a:p>
            <a:pPr>
              <a:buClr>
                <a:schemeClr val="bg2"/>
              </a:buClr>
            </a:pP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Handlungsmöglichkeiten: </a:t>
            </a:r>
            <a:r>
              <a:rPr lang="de-DE" dirty="0" smtClean="0"/>
              <a:t>Familie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10543319"/>
      </p:ext>
    </p:extLst>
  </p:cSld>
  <p:clrMapOvr>
    <a:masterClrMapping/>
  </p:clrMapOvr>
  <p:transition>
    <p:pull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Clr>
                <a:schemeClr val="bg2"/>
              </a:buClr>
            </a:pPr>
            <a:r>
              <a:rPr lang="de-DE" dirty="0" smtClean="0"/>
              <a:t>bei Konflikten: Situationen gemeinsam analysieren, im Gespräch klären und eventuell Hilfsangebote nutzen</a:t>
            </a:r>
          </a:p>
          <a:p>
            <a:pPr>
              <a:lnSpc>
                <a:spcPct val="150000"/>
              </a:lnSpc>
              <a:buClr>
                <a:schemeClr val="bg2"/>
              </a:buClr>
            </a:pPr>
            <a:r>
              <a:rPr lang="de-DE" dirty="0" smtClean="0"/>
              <a:t>bei Ausgrenzungen: dem Kind die Teilnahme an schulischen Arbeitsgruppen anbieten</a:t>
            </a:r>
          </a:p>
          <a:p>
            <a:pPr>
              <a:lnSpc>
                <a:spcPct val="150000"/>
              </a:lnSpc>
              <a:buClr>
                <a:schemeClr val="bg2"/>
              </a:buClr>
            </a:pPr>
            <a:r>
              <a:rPr lang="de-DE" dirty="0" smtClean="0"/>
              <a:t>bei längeren Fehlzeiten: Isolation vermeiden, positive Kontakte außerhalb der Schulzeit ermöglichen (Verein, Kurse)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Handlungsmöglichkeiten</a:t>
            </a:r>
            <a:r>
              <a:rPr lang="de-DE" dirty="0" smtClean="0"/>
              <a:t>: Mitschüler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26508206"/>
      </p:ext>
    </p:extLst>
  </p:cSld>
  <p:clrMapOvr>
    <a:masterClrMapping/>
  </p:clrMapOvr>
  <p:transition>
    <p:pull dir="r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2"/>
              </a:buClr>
            </a:pPr>
            <a:endParaRPr lang="de-DE" dirty="0" smtClean="0"/>
          </a:p>
          <a:p>
            <a:pPr>
              <a:buClr>
                <a:schemeClr val="bg2"/>
              </a:buClr>
            </a:pPr>
            <a:r>
              <a:rPr lang="de-DE" dirty="0" smtClean="0"/>
              <a:t>bei </a:t>
            </a:r>
            <a:r>
              <a:rPr lang="de-DE" dirty="0"/>
              <a:t>Schwänzen in der Gruppe: die Treffen unterbinden, sich ggf. mit den anderen Eltern abstimmen</a:t>
            </a:r>
          </a:p>
          <a:p>
            <a:pPr>
              <a:buClr>
                <a:schemeClr val="bg2"/>
              </a:buClr>
            </a:pPr>
            <a:r>
              <a:rPr lang="de-DE" dirty="0"/>
              <a:t>bei Krankheiten: in der Regel kein Treffen mit Freunden </a:t>
            </a:r>
            <a:r>
              <a:rPr lang="de-DE" dirty="0" smtClean="0"/>
              <a:t>erlauben</a:t>
            </a:r>
            <a:endParaRPr lang="de-DE" dirty="0"/>
          </a:p>
          <a:p>
            <a:pPr marL="109537" indent="0">
              <a:buClr>
                <a:schemeClr val="bg2"/>
              </a:buClr>
              <a:buNone/>
            </a:pP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Handlungsmöglichkeiten: Mitschüler</a:t>
            </a:r>
          </a:p>
        </p:txBody>
      </p:sp>
    </p:spTree>
    <p:extLst>
      <p:ext uri="{BB962C8B-B14F-4D97-AF65-F5344CB8AC3E}">
        <p14:creationId xmlns:p14="http://schemas.microsoft.com/office/powerpoint/2010/main" val="1061232506"/>
      </p:ext>
    </p:extLst>
  </p:cSld>
  <p:clrMapOvr>
    <a:masterClrMapping/>
  </p:clrMapOvr>
  <p:transition>
    <p:pull dir="r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59496"/>
            <a:ext cx="8229600" cy="4032448"/>
          </a:xfrm>
        </p:spPr>
        <p:txBody>
          <a:bodyPr/>
          <a:lstStyle/>
          <a:p>
            <a:pPr marL="452437" indent="-342900">
              <a:spcBef>
                <a:spcPts val="600"/>
              </a:spcBef>
              <a:spcAft>
                <a:spcPts val="600"/>
              </a:spcAft>
              <a:buClr>
                <a:srgbClr val="CC0000"/>
              </a:buClr>
              <a:buFont typeface="+mj-lt"/>
              <a:buAutoNum type="arabicParenR"/>
            </a:pPr>
            <a:r>
              <a:rPr lang="de-DE" dirty="0" smtClean="0"/>
              <a:t> Handeln Sie frühzeitig !</a:t>
            </a:r>
          </a:p>
          <a:p>
            <a:pPr marL="452437" indent="-342900">
              <a:spcBef>
                <a:spcPts val="600"/>
              </a:spcBef>
              <a:spcAft>
                <a:spcPts val="600"/>
              </a:spcAft>
              <a:buClr>
                <a:srgbClr val="CC0000"/>
              </a:buClr>
              <a:buFont typeface="+mj-lt"/>
              <a:buAutoNum type="arabicParenR"/>
            </a:pPr>
            <a:r>
              <a:rPr lang="de-DE" dirty="0" smtClean="0"/>
              <a:t>Bedenken Sie, dass die Ursachen meist in verschiedenen Bereichen liegen !</a:t>
            </a:r>
          </a:p>
          <a:p>
            <a:pPr marL="452437" indent="-342900">
              <a:spcBef>
                <a:spcPts val="600"/>
              </a:spcBef>
              <a:spcAft>
                <a:spcPts val="600"/>
              </a:spcAft>
              <a:buClr>
                <a:srgbClr val="CC0000"/>
              </a:buClr>
              <a:buFont typeface="+mj-lt"/>
              <a:buAutoNum type="arabicParenR"/>
            </a:pPr>
            <a:r>
              <a:rPr lang="de-DE" dirty="0" smtClean="0"/>
              <a:t>Arbeiten sie eng mit der Schule und weiteren Ansprechpartnern zusammen</a:t>
            </a:r>
          </a:p>
          <a:p>
            <a:pPr marL="452437" indent="-342900">
              <a:spcBef>
                <a:spcPts val="600"/>
              </a:spcBef>
              <a:spcAft>
                <a:spcPts val="600"/>
              </a:spcAft>
              <a:buClr>
                <a:srgbClr val="CC0000"/>
              </a:buClr>
              <a:buFont typeface="+mj-lt"/>
              <a:buAutoNum type="arabicParenR"/>
            </a:pPr>
            <a:r>
              <a:rPr lang="de-DE" dirty="0" smtClean="0"/>
              <a:t>Gehen Sie offen auf Ihr Kind zu ! Versuchen Sie, es zu verstehen und fordern Sie trotzdem den Schulbesuch ein !</a:t>
            </a:r>
          </a:p>
          <a:p>
            <a:pPr marL="452437" indent="-342900">
              <a:spcBef>
                <a:spcPts val="600"/>
              </a:spcBef>
              <a:spcAft>
                <a:spcPts val="600"/>
              </a:spcAft>
              <a:buClr>
                <a:srgbClr val="CC0000"/>
              </a:buClr>
              <a:buFont typeface="+mj-lt"/>
              <a:buAutoNum type="arabicParenR"/>
            </a:pPr>
            <a:r>
              <a:rPr lang="de-DE" dirty="0" smtClean="0"/>
              <a:t>Prüfen Sie Ihre Einstellung zu Schule und Lehrkräften ! Sie sind Vorbild für Ihr Kind.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64468"/>
            <a:ext cx="8229600" cy="1066800"/>
          </a:xfrm>
        </p:spPr>
        <p:txBody>
          <a:bodyPr/>
          <a:lstStyle/>
          <a:p>
            <a:pPr algn="ctr"/>
            <a:r>
              <a:rPr lang="de-DE" dirty="0" smtClean="0"/>
              <a:t>5 REGELN ZUM UMGANG MIT SCHULABSENTISMUS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</p:spPr>
        <p:txBody>
          <a:bodyPr/>
          <a:lstStyle/>
          <a:p>
            <a:pPr>
              <a:defRPr/>
            </a:pPr>
            <a:fld id="{44EBC131-39ED-4DD7-A81F-F27F27B53F16}" type="slidenum">
              <a:rPr lang="de-DE" altLang="de-DE" smtClean="0"/>
              <a:pPr>
                <a:defRPr/>
              </a:pPr>
              <a:t>29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12408748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 smtClean="0"/>
              <a:t>Begriffsklärung Schulabsentismus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</p:spPr>
        <p:txBody>
          <a:bodyPr/>
          <a:lstStyle/>
          <a:p>
            <a:pPr>
              <a:defRPr/>
            </a:pPr>
            <a:fld id="{44EBC131-39ED-4DD7-A81F-F27F27B53F16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174" y="1772816"/>
            <a:ext cx="6408712" cy="3419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3427763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2"/>
              </a:buClr>
            </a:pPr>
            <a:r>
              <a:rPr lang="de-DE" dirty="0" smtClean="0"/>
              <a:t>Klassenlehrkraft</a:t>
            </a:r>
          </a:p>
          <a:p>
            <a:pPr>
              <a:buClr>
                <a:schemeClr val="bg2"/>
              </a:buClr>
            </a:pPr>
            <a:r>
              <a:rPr lang="de-DE" dirty="0" smtClean="0"/>
              <a:t>Beratungslehrer und Schulsozialarbeit der Schule</a:t>
            </a:r>
          </a:p>
          <a:p>
            <a:pPr>
              <a:buClr>
                <a:schemeClr val="bg2"/>
              </a:buClr>
            </a:pPr>
            <a:r>
              <a:rPr lang="de-DE" dirty="0" smtClean="0"/>
              <a:t>Schulpsychologische Beratungsstelle</a:t>
            </a:r>
          </a:p>
          <a:p>
            <a:pPr>
              <a:buClr>
                <a:schemeClr val="bg2"/>
              </a:buClr>
            </a:pPr>
            <a:r>
              <a:rPr lang="de-DE" dirty="0" smtClean="0"/>
              <a:t>Erziehungsberatungsstelle</a:t>
            </a:r>
          </a:p>
          <a:p>
            <a:pPr>
              <a:buClr>
                <a:schemeClr val="bg2"/>
              </a:buClr>
            </a:pPr>
            <a:r>
              <a:rPr lang="de-DE" dirty="0" smtClean="0"/>
              <a:t>Ärzte</a:t>
            </a:r>
            <a:endParaRPr lang="de-DE" dirty="0" smtClean="0"/>
          </a:p>
          <a:p>
            <a:pPr>
              <a:buClr>
                <a:schemeClr val="bg2"/>
              </a:buClr>
            </a:pPr>
            <a:r>
              <a:rPr lang="de-DE" smtClean="0"/>
              <a:t>Psychotherapeuten</a:t>
            </a:r>
            <a:endParaRPr lang="de-DE" dirty="0" smtClean="0"/>
          </a:p>
          <a:p>
            <a:pPr>
              <a:buClr>
                <a:schemeClr val="bg2"/>
              </a:buClr>
            </a:pPr>
            <a:r>
              <a:rPr lang="de-DE" dirty="0" smtClean="0"/>
              <a:t>Jugendamt</a:t>
            </a:r>
            <a:endParaRPr lang="de-DE" dirty="0" smtClean="0"/>
          </a:p>
          <a:p>
            <a:pPr>
              <a:buClr>
                <a:schemeClr val="bg2"/>
              </a:buClr>
            </a:pPr>
            <a:endParaRPr lang="de-DE" dirty="0" smtClean="0"/>
          </a:p>
          <a:p>
            <a:pPr marL="109537" indent="0">
              <a:buClr>
                <a:schemeClr val="bg2"/>
              </a:buClr>
              <a:buNone/>
            </a:pPr>
            <a:r>
              <a:rPr lang="de-DE" dirty="0" smtClean="0">
                <a:sym typeface="Wingdings" panose="05000000000000000000" pitchFamily="2" charset="2"/>
              </a:rPr>
              <a:t> </a:t>
            </a:r>
            <a:r>
              <a:rPr lang="de-DE" b="1" dirty="0" smtClean="0">
                <a:sym typeface="Wingdings" panose="05000000000000000000" pitchFamily="2" charset="2"/>
              </a:rPr>
              <a:t>Siehe Unterstützungssysteme</a:t>
            </a:r>
            <a:endParaRPr lang="de-DE" b="1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An wen kann ich mich wenden?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0275750"/>
      </p:ext>
    </p:extLst>
  </p:cSld>
  <p:clrMapOvr>
    <a:masterClrMapping/>
  </p:clrMapOvr>
  <p:transition>
    <p:pull dir="r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836712"/>
            <a:ext cx="8229600" cy="4357687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de-DE" altLang="de-DE" sz="3600" b="1" dirty="0" smtClean="0">
                <a:latin typeface="+mj-lt"/>
              </a:rPr>
              <a:t>Austausch</a:t>
            </a:r>
          </a:p>
          <a:p>
            <a:pPr algn="ctr" eaLnBrk="1" hangingPunct="1">
              <a:buFont typeface="Wingdings" pitchFamily="2" charset="2"/>
              <a:buNone/>
            </a:pPr>
            <a:endParaRPr lang="de-DE" altLang="de-DE" sz="2000" i="1" dirty="0" smtClean="0"/>
          </a:p>
          <a:p>
            <a:pPr eaLnBrk="1" hangingPunct="1">
              <a:buFont typeface="Wingdings" pitchFamily="2" charset="2"/>
              <a:buNone/>
            </a:pPr>
            <a:endParaRPr lang="de-DE" altLang="de-DE" sz="2000" dirty="0" smtClean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</p:spPr>
        <p:txBody>
          <a:bodyPr/>
          <a:lstStyle/>
          <a:p>
            <a:pPr>
              <a:defRPr/>
            </a:pPr>
            <a:fld id="{44EBC131-39ED-4DD7-A81F-F27F27B53F16}" type="slidenum">
              <a:rPr lang="de-DE" altLang="de-DE" smtClean="0"/>
              <a:pPr>
                <a:defRPr/>
              </a:pPr>
              <a:t>31</a:t>
            </a:fld>
            <a:endParaRPr lang="de-DE" altLang="de-DE"/>
          </a:p>
        </p:txBody>
      </p:sp>
      <p:sp>
        <p:nvSpPr>
          <p:cNvPr id="3" name="Rechteck 2"/>
          <p:cNvSpPr/>
          <p:nvPr/>
        </p:nvSpPr>
        <p:spPr>
          <a:xfrm>
            <a:off x="2313137" y="6032956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Quelle: https</a:t>
            </a:r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://pixabay.com/de/illustrations/besprechung-meeting-gespr%C3%A4ch-1002800/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765" y="1412776"/>
            <a:ext cx="4498888" cy="4498888"/>
          </a:xfrm>
          <a:prstGeom prst="rect">
            <a:avLst/>
          </a:prstGeom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altLang="de-DE" sz="1800" dirty="0" smtClean="0">
                <a:latin typeface="+mj-lt"/>
              </a:rPr>
              <a:t>Aktiv gegen Schulschwänzen. Ministerium für Kultus, Jugend und Sport Baden-Württemberg. </a:t>
            </a:r>
          </a:p>
          <a:p>
            <a:pPr lvl="1" eaLnBrk="1" hangingPunct="1"/>
            <a:r>
              <a:rPr lang="de-DE" altLang="de-DE" sz="1800" dirty="0" smtClean="0">
                <a:latin typeface="+mj-lt"/>
                <a:hlinkClick r:id="rId3"/>
              </a:rPr>
              <a:t>http://www.schule-bw.de/lehrkraefte/beratung/beratungslehrer/auffaelligkeiten/schulangst/</a:t>
            </a:r>
            <a:endParaRPr lang="de-DE" altLang="de-DE" sz="1800" dirty="0" smtClean="0">
              <a:latin typeface="+mj-lt"/>
            </a:endParaRPr>
          </a:p>
          <a:p>
            <a:r>
              <a:rPr lang="de-DE" sz="1800" dirty="0">
                <a:latin typeface="+mj-lt"/>
              </a:rPr>
              <a:t>Dokumentation zur </a:t>
            </a:r>
            <a:r>
              <a:rPr lang="de-DE" sz="1800" dirty="0" smtClean="0">
                <a:latin typeface="+mj-lt"/>
              </a:rPr>
              <a:t>Fachtagung, „</a:t>
            </a:r>
            <a:r>
              <a:rPr lang="de-DE" sz="1800" dirty="0">
                <a:latin typeface="+mj-lt"/>
              </a:rPr>
              <a:t>Schulabsentismus </a:t>
            </a:r>
            <a:r>
              <a:rPr lang="de-DE" sz="1800" dirty="0" smtClean="0">
                <a:latin typeface="+mj-lt"/>
              </a:rPr>
              <a:t>–Reflexionen </a:t>
            </a:r>
            <a:r>
              <a:rPr lang="de-DE" sz="1800" dirty="0">
                <a:latin typeface="+mj-lt"/>
              </a:rPr>
              <a:t>über gelingende Ansätze </a:t>
            </a:r>
            <a:r>
              <a:rPr lang="de-DE" sz="1800" dirty="0" smtClean="0">
                <a:latin typeface="+mj-lt"/>
              </a:rPr>
              <a:t>in der Jugendsozialarbeit“, 18</a:t>
            </a:r>
            <a:r>
              <a:rPr lang="de-DE" sz="1800" dirty="0">
                <a:latin typeface="+mj-lt"/>
              </a:rPr>
              <a:t>./19. Mai </a:t>
            </a:r>
            <a:r>
              <a:rPr lang="de-DE" sz="1800" dirty="0" smtClean="0">
                <a:latin typeface="+mj-lt"/>
              </a:rPr>
              <a:t>2017 Erfurt.</a:t>
            </a:r>
          </a:p>
          <a:p>
            <a:pPr eaLnBrk="1" hangingPunct="1"/>
            <a:r>
              <a:rPr lang="de-DE" altLang="de-DE" sz="1800" dirty="0" smtClean="0">
                <a:latin typeface="+mj-lt"/>
              </a:rPr>
              <a:t>Handlungsempfehlungen bei Schulabsentismus (2018). Stadt Ulm – Fachbereich Bildung und Soziales; Staatliches Schulamt Biberach.</a:t>
            </a:r>
          </a:p>
          <a:p>
            <a:pPr eaLnBrk="1" hangingPunct="1"/>
            <a:r>
              <a:rPr lang="de-DE" altLang="de-DE" sz="1800" dirty="0" err="1" smtClean="0">
                <a:latin typeface="+mj-lt"/>
              </a:rPr>
              <a:t>Krowatschek</a:t>
            </a:r>
            <a:r>
              <a:rPr lang="de-DE" altLang="de-DE" sz="1800" dirty="0" smtClean="0">
                <a:latin typeface="+mj-lt"/>
              </a:rPr>
              <a:t>, D. &amp; </a:t>
            </a:r>
            <a:r>
              <a:rPr lang="de-DE" altLang="de-DE" sz="1800" dirty="0" err="1" smtClean="0">
                <a:latin typeface="+mj-lt"/>
              </a:rPr>
              <a:t>Domsch</a:t>
            </a:r>
            <a:r>
              <a:rPr lang="de-DE" altLang="de-DE" sz="1800" dirty="0" smtClean="0">
                <a:latin typeface="+mj-lt"/>
              </a:rPr>
              <a:t>, H. (2011). Stressfrei in die Schule. Ängste überwinden. Ostfildern: Patmos.</a:t>
            </a:r>
          </a:p>
          <a:p>
            <a:pPr eaLnBrk="1" hangingPunct="1"/>
            <a:r>
              <a:rPr lang="de-DE" altLang="de-DE" sz="1800" dirty="0" err="1" smtClean="0">
                <a:latin typeface="+mj-lt"/>
              </a:rPr>
              <a:t>Oelsner</a:t>
            </a:r>
            <a:r>
              <a:rPr lang="de-DE" altLang="de-DE" sz="1800" dirty="0" smtClean="0">
                <a:latin typeface="+mj-lt"/>
              </a:rPr>
              <a:t>, W. &amp; </a:t>
            </a:r>
            <a:r>
              <a:rPr lang="de-DE" altLang="de-DE" sz="1800" dirty="0" err="1" smtClean="0">
                <a:latin typeface="+mj-lt"/>
              </a:rPr>
              <a:t>Lehmkuhl</a:t>
            </a:r>
            <a:r>
              <a:rPr lang="de-DE" altLang="de-DE" sz="1800" dirty="0" smtClean="0">
                <a:latin typeface="+mj-lt"/>
              </a:rPr>
              <a:t>, G. Schulangst (2002). Ein Ratgeber für Eltern und Lehrer. Düsseldorf: Patmos.</a:t>
            </a:r>
          </a:p>
          <a:p>
            <a:pPr eaLnBrk="1" hangingPunct="1"/>
            <a:r>
              <a:rPr lang="de-DE" altLang="de-DE" sz="1800" dirty="0" err="1" smtClean="0">
                <a:latin typeface="+mj-lt"/>
              </a:rPr>
              <a:t>Plasse</a:t>
            </a:r>
            <a:r>
              <a:rPr lang="de-DE" altLang="de-DE" sz="1800" dirty="0" smtClean="0">
                <a:latin typeface="+mj-lt"/>
              </a:rPr>
              <a:t>, G. (2004). Schwänzen: Eingreifen, nicht wegsehen. Stuttgart: Cornelsen.</a:t>
            </a:r>
          </a:p>
          <a:p>
            <a:pPr eaLnBrk="1" hangingPunct="1"/>
            <a:endParaRPr lang="de-DE" altLang="de-DE" sz="1800" dirty="0" smtClean="0"/>
          </a:p>
          <a:p>
            <a:pPr eaLnBrk="1" hangingPunct="1"/>
            <a:endParaRPr lang="de-DE" altLang="de-DE" sz="1800" dirty="0" smtClean="0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 smtClean="0"/>
              <a:t>Literaturhinweise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</p:spPr>
        <p:txBody>
          <a:bodyPr/>
          <a:lstStyle/>
          <a:p>
            <a:pPr>
              <a:defRPr/>
            </a:pPr>
            <a:fld id="{44EBC131-39ED-4DD7-A81F-F27F27B53F16}" type="slidenum">
              <a:rPr lang="de-DE" altLang="de-DE" smtClean="0"/>
              <a:pPr>
                <a:defRPr/>
              </a:pPr>
              <a:t>32</a:t>
            </a:fld>
            <a:endParaRPr lang="de-DE" altLang="de-DE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de-DE" altLang="de-DE" sz="1800" dirty="0" err="1" smtClean="0">
                <a:latin typeface="+mj-lt"/>
              </a:rPr>
              <a:t>Preiser</a:t>
            </a:r>
            <a:r>
              <a:rPr lang="de-DE" altLang="de-DE" sz="1800" dirty="0" smtClean="0">
                <a:latin typeface="+mj-lt"/>
              </a:rPr>
              <a:t>, S. (2003). Pädagogische Psychologie. Psychologische Grundlagen von Erziehung und Unterricht. Weinheim: Beltz.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de-DE" altLang="de-DE" sz="1800" dirty="0" smtClean="0">
                <a:latin typeface="+mj-lt"/>
              </a:rPr>
              <a:t>Schulabsentismus aus Sicht des Ordnungsamtes. Ordnungs- und Standesamt Stadt Esslingen am Neckar.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de-DE" altLang="de-DE" sz="1800" dirty="0" smtClean="0">
                <a:latin typeface="+mj-lt"/>
              </a:rPr>
              <a:t>SSA Mannheim (2018). Schulabsentismus. Eine Handreichung für Mannheimer Schulen.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de-DE" altLang="de-DE" sz="1800" dirty="0" smtClean="0">
                <a:latin typeface="+mj-lt"/>
              </a:rPr>
              <a:t>Schulgesetz Baden-Württemberg §86, §90 und §92.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de-DE" altLang="de-DE" sz="1800" dirty="0" smtClean="0">
                <a:latin typeface="+mj-lt"/>
              </a:rPr>
              <a:t>Suhr-Dachs, L. &amp; Döpfner, M. (2005). Leistungsängste. Therapieprogramm für Kinder und Jugendliche mit Angst- und Zwangsstörungen (THAZ) – Band 1. Göttingen: </a:t>
            </a:r>
            <a:r>
              <a:rPr lang="de-DE" altLang="de-DE" sz="1800" dirty="0" err="1" smtClean="0">
                <a:latin typeface="+mj-lt"/>
              </a:rPr>
              <a:t>Hogrefe</a:t>
            </a:r>
            <a:r>
              <a:rPr lang="de-DE" altLang="de-DE" sz="1800" dirty="0">
                <a:latin typeface="+mj-lt"/>
              </a:rPr>
              <a:t>. </a:t>
            </a:r>
            <a:endParaRPr lang="de-DE" altLang="de-DE" sz="1800" dirty="0" smtClean="0">
              <a:latin typeface="+mj-lt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de-DE" altLang="de-DE" sz="1800" dirty="0" smtClean="0">
                <a:latin typeface="+mj-lt"/>
              </a:rPr>
              <a:t>Verordnung </a:t>
            </a:r>
            <a:r>
              <a:rPr lang="de-DE" altLang="de-DE" sz="1800" dirty="0">
                <a:latin typeface="+mj-lt"/>
              </a:rPr>
              <a:t>des Kultusministeriums über die Pflicht zur Teilnahme am Unterricht und den sonstigen Schulveranstaltungen (Schulbesuchsverordnung) vom 21. März </a:t>
            </a:r>
            <a:r>
              <a:rPr lang="de-DE" altLang="de-DE" sz="1800" dirty="0" smtClean="0">
                <a:latin typeface="+mj-lt"/>
              </a:rPr>
              <a:t>1982.</a:t>
            </a:r>
            <a:endParaRPr lang="de-DE" altLang="de-DE" sz="1800" dirty="0">
              <a:latin typeface="+mj-lt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endParaRPr lang="de-DE" altLang="de-DE" sz="1600" dirty="0" smtClean="0"/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endParaRPr lang="de-DE" altLang="de-DE" sz="1800" dirty="0" smtClean="0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 smtClean="0"/>
              <a:t>Literaturhinweise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</p:spPr>
        <p:txBody>
          <a:bodyPr/>
          <a:lstStyle/>
          <a:p>
            <a:pPr>
              <a:defRPr/>
            </a:pPr>
            <a:fld id="{44EBC131-39ED-4DD7-A81F-F27F27B53F16}" type="slidenum">
              <a:rPr lang="de-DE" altLang="de-DE" smtClean="0"/>
              <a:pPr>
                <a:defRPr/>
              </a:pPr>
              <a:t>33</a:t>
            </a:fld>
            <a:endParaRPr lang="de-DE" altLang="de-DE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 algn="ctr">
              <a:buClr>
                <a:schemeClr val="bg2"/>
              </a:buClr>
              <a:buNone/>
            </a:pPr>
            <a:endParaRPr lang="de-DE" dirty="0" smtClean="0">
              <a:solidFill>
                <a:schemeClr val="tx1"/>
              </a:solidFill>
              <a:latin typeface="Arial" charset="0"/>
            </a:endParaRPr>
          </a:p>
          <a:p>
            <a:pPr marL="109537" indent="0" algn="ctr">
              <a:buClr>
                <a:schemeClr val="bg2"/>
              </a:buClr>
              <a:buNone/>
            </a:pPr>
            <a:r>
              <a:rPr lang="de-DE" dirty="0" smtClean="0">
                <a:solidFill>
                  <a:schemeClr val="tx1"/>
                </a:solidFill>
                <a:latin typeface="Arial" charset="0"/>
              </a:rPr>
              <a:t>Man spricht von Schulabsentismus, wenn Kinder und Jugendliche nicht mehr regelmäßig in die Schule gehen oder gehen wollen, aus welchen Gründen auch immer.</a:t>
            </a:r>
            <a:endParaRPr lang="de-DE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Begriffsklärung Schulabsentismus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0519207"/>
      </p:ext>
    </p:extLst>
  </p:cSld>
  <p:clrMapOvr>
    <a:masterClrMapping/>
  </p:clrMapOvr>
  <p:transition>
    <p:pull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Aktive Form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de-DE" dirty="0" smtClean="0"/>
              <a:t>Passive Form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de-DE" dirty="0" smtClean="0"/>
              <a:t>physische Abwesenheit</a:t>
            </a:r>
          </a:p>
          <a:p>
            <a:r>
              <a:rPr lang="de-DE" dirty="0" smtClean="0"/>
              <a:t>allgemeines Verständnis von Schulabsentismus </a:t>
            </a:r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de-DE" dirty="0"/>
              <a:t>(geistiges) Sich-Ausklinken aus dem Unterricht bzw. innerer </a:t>
            </a:r>
            <a:r>
              <a:rPr lang="de-DE" dirty="0" smtClean="0"/>
              <a:t>Rückzug bei physischer Anwesenheit</a:t>
            </a:r>
          </a:p>
          <a:p>
            <a:r>
              <a:rPr lang="de-DE" dirty="0"/>
              <a:t>Häufiges Warnzeichen für späteren aktiven Absentismus. </a:t>
            </a:r>
          </a:p>
          <a:p>
            <a:r>
              <a:rPr lang="de-DE" dirty="0"/>
              <a:t>Führt in Praxis allerdings selten zu Interventionen, da wenig auffällig und überwiegend schulkonformer Verlauf.</a:t>
            </a:r>
          </a:p>
          <a:p>
            <a:pPr marL="109537" indent="0">
              <a:buNone/>
            </a:pP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Begriffsklärung Schulabsentismus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17643773"/>
      </p:ext>
    </p:extLst>
  </p:cSld>
  <p:clrMapOvr>
    <a:masterClrMapping/>
  </p:clrMapOvr>
  <p:transition>
    <p:pull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Erscheinungsformen von Schulabsentismus</a:t>
            </a:r>
            <a:endParaRPr lang="de-DE" dirty="0"/>
          </a:p>
        </p:txBody>
      </p:sp>
      <p:sp>
        <p:nvSpPr>
          <p:cNvPr id="4" name="Unterti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pPr>
              <a:defRPr/>
            </a:pPr>
            <a:fld id="{D6BF8FF4-766E-4ABD-B514-8A135D97A75D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2060848"/>
            <a:ext cx="9577064" cy="4824536"/>
          </a:xfrm>
        </p:spPr>
        <p:txBody>
          <a:bodyPr/>
          <a:lstStyle/>
          <a:p>
            <a:pPr marL="2264412" indent="0" eaLnBrk="1" hangingPunct="1">
              <a:lnSpc>
                <a:spcPct val="150000"/>
              </a:lnSpc>
              <a:buNone/>
            </a:pPr>
            <a:endParaRPr lang="de-DE" altLang="de-DE" dirty="0">
              <a:latin typeface="+mj-lt"/>
            </a:endParaRPr>
          </a:p>
          <a:p>
            <a:pPr marL="2607312" indent="-342900" eaLnBrk="1" hangingPunct="1">
              <a:lnSpc>
                <a:spcPct val="150000"/>
              </a:lnSpc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de-DE" altLang="de-DE" sz="2400" dirty="0" smtClean="0"/>
              <a:t>„Klassisches Schulschwänzen“</a:t>
            </a:r>
          </a:p>
          <a:p>
            <a:pPr marL="2607312" indent="-342900" eaLnBrk="1" hangingPunct="1">
              <a:lnSpc>
                <a:spcPct val="150000"/>
              </a:lnSpc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de-DE" altLang="de-DE" sz="2400" dirty="0" smtClean="0"/>
              <a:t>Schulangst</a:t>
            </a:r>
          </a:p>
          <a:p>
            <a:pPr marL="2607312" indent="-342900" eaLnBrk="1" hangingPunct="1">
              <a:lnSpc>
                <a:spcPct val="150000"/>
              </a:lnSpc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de-DE" altLang="de-DE" sz="2400" dirty="0" smtClean="0"/>
              <a:t>Schulphobie/Trennungsangst</a:t>
            </a:r>
          </a:p>
          <a:p>
            <a:pPr marL="0" indent="0" eaLnBrk="1" hangingPunct="1">
              <a:buNone/>
            </a:pPr>
            <a:endParaRPr lang="de-DE" altLang="de-DE" sz="1200" dirty="0" smtClean="0">
              <a:latin typeface="+mj-lt"/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 smtClean="0"/>
              <a:t>Erscheinungsformen von Schulabsentismus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8400"/>
            <a:ext cx="2133600" cy="457200"/>
          </a:xfrm>
        </p:spPr>
        <p:txBody>
          <a:bodyPr/>
          <a:lstStyle/>
          <a:p>
            <a:pPr>
              <a:defRPr/>
            </a:pPr>
            <a:fld id="{44EBC131-39ED-4DD7-A81F-F27F27B53F16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  <p:sp>
        <p:nvSpPr>
          <p:cNvPr id="4" name="Geschweifte Klammer links 3"/>
          <p:cNvSpPr/>
          <p:nvPr/>
        </p:nvSpPr>
        <p:spPr>
          <a:xfrm>
            <a:off x="2123728" y="3429000"/>
            <a:ext cx="504056" cy="93610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251520" y="371238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Angstinduziert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1425135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</a:pPr>
            <a:r>
              <a:rPr lang="de-DE" altLang="de-DE" dirty="0" smtClean="0">
                <a:sym typeface="Wingdings" panose="05000000000000000000" pitchFamily="2" charset="2"/>
              </a:rPr>
              <a:t>Verschiedene Faktoren und Ursachen greifen ineinander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de-DE" altLang="de-DE" dirty="0" smtClean="0">
                <a:sym typeface="Wingdings" panose="05000000000000000000" pitchFamily="2" charset="2"/>
              </a:rPr>
              <a:t>Individuelle Rückkehr in geregelten Schulalltag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de-DE" altLang="de-DE" dirty="0" smtClean="0">
                <a:sym typeface="Wingdings" panose="05000000000000000000" pitchFamily="2" charset="2"/>
              </a:rPr>
              <a:t>Enge Kooperation zwischen Schule und Elternhaus meist dringend erforderlich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de-DE" altLang="de-DE" dirty="0" smtClean="0">
                <a:sym typeface="Wingdings" panose="05000000000000000000" pitchFamily="2" charset="2"/>
              </a:rPr>
              <a:t>Inner- und außerschulische Hilfsinstitutionen </a:t>
            </a:r>
          </a:p>
          <a:p>
            <a:pPr eaLnBrk="1" hangingPunct="1">
              <a:buFont typeface="Wingdings" pitchFamily="2" charset="2"/>
              <a:buNone/>
            </a:pP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/>
          <a:lstStyle/>
          <a:p>
            <a:pPr marL="0" lvl="0" indent="0" eaLnBrk="1" hangingPunct="1">
              <a:spcBef>
                <a:spcPts val="0"/>
              </a:spcBef>
              <a:spcAft>
                <a:spcPts val="600"/>
              </a:spcAft>
              <a:buNone/>
            </a:pPr>
            <a:r>
              <a:rPr lang="de-DE" altLang="de-DE" dirty="0">
                <a:sym typeface="Wingdings" panose="05000000000000000000" pitchFamily="2" charset="2"/>
              </a:rPr>
              <a:t>Für alle Formen von Schulabsentismus </a:t>
            </a:r>
            <a:r>
              <a:rPr lang="de-DE" altLang="de-DE" dirty="0" smtClean="0">
                <a:sym typeface="Wingdings" panose="05000000000000000000" pitchFamily="2" charset="2"/>
              </a:rPr>
              <a:t>gilt: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37878807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032448"/>
          </a:xfrm>
        </p:spPr>
        <p:txBody>
          <a:bodyPr/>
          <a:lstStyle/>
          <a:p>
            <a:pPr marL="109537" indent="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None/>
            </a:pPr>
            <a:endParaRPr lang="de-DE" altLang="de-DE" sz="3200" b="1" dirty="0">
              <a:sym typeface="Wingdings" panose="05000000000000000000" pitchFamily="2" charset="2"/>
            </a:endParaRPr>
          </a:p>
          <a:p>
            <a:pPr marL="109537" indent="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None/>
            </a:pPr>
            <a:r>
              <a:rPr lang="de-DE" altLang="de-DE" sz="3200" b="1" dirty="0" smtClean="0">
                <a:sym typeface="Wingdings" panose="05000000000000000000" pitchFamily="2" charset="2"/>
              </a:rPr>
              <a:t>Es </a:t>
            </a:r>
            <a:r>
              <a:rPr lang="de-DE" altLang="de-DE" sz="3200" b="1" dirty="0">
                <a:sym typeface="Wingdings" panose="05000000000000000000" pitchFamily="2" charset="2"/>
              </a:rPr>
              <a:t>kann dauern, bis Ihr Kind wieder regelmäßig in die Schule geht. Freuen Sie sich deshalb auch über </a:t>
            </a:r>
            <a:r>
              <a:rPr lang="de-DE" altLang="de-DE" sz="3200" b="1" dirty="0" smtClean="0">
                <a:sym typeface="Wingdings" panose="05000000000000000000" pitchFamily="2" charset="2"/>
              </a:rPr>
              <a:t>kleine </a:t>
            </a:r>
            <a:r>
              <a:rPr lang="de-DE" altLang="de-DE" sz="3200" b="1" dirty="0">
                <a:sym typeface="Wingdings" panose="05000000000000000000" pitchFamily="2" charset="2"/>
              </a:rPr>
              <a:t>Erfolge!</a:t>
            </a:r>
            <a:endParaRPr lang="de-DE" altLang="de-DE" sz="3200" b="1" dirty="0"/>
          </a:p>
          <a:p>
            <a:pPr>
              <a:buClr>
                <a:schemeClr val="bg2"/>
              </a:buClr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81337034"/>
      </p:ext>
    </p:extLst>
  </p:cSld>
  <p:clrMapOvr>
    <a:masterClrMapping/>
  </p:clrMapOvr>
  <p:transition>
    <p:pull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tvorlage_KM-Rot ZSL-Logo">
  <a:themeElements>
    <a:clrScheme name="Benutzerdefiniert 1">
      <a:dk1>
        <a:srgbClr val="000000"/>
      </a:dk1>
      <a:lt1>
        <a:srgbClr val="FFFFC1"/>
      </a:lt1>
      <a:dk2>
        <a:srgbClr val="5F5F5F"/>
      </a:dk2>
      <a:lt2>
        <a:srgbClr val="BF0000"/>
      </a:lt2>
      <a:accent1>
        <a:srgbClr val="FF6D6D"/>
      </a:accent1>
      <a:accent2>
        <a:srgbClr val="BF0000"/>
      </a:accent2>
      <a:accent3>
        <a:srgbClr val="BF0000"/>
      </a:accent3>
      <a:accent4>
        <a:srgbClr val="920000"/>
      </a:accent4>
      <a:accent5>
        <a:srgbClr val="C9C9C9"/>
      </a:accent5>
      <a:accent6>
        <a:srgbClr val="920000"/>
      </a:accent6>
      <a:hlink>
        <a:srgbClr val="0070C0"/>
      </a:hlink>
      <a:folHlink>
        <a:srgbClr val="0070C0"/>
      </a:folHlink>
    </a:clrScheme>
    <a:fontScheme name="Rhea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Rhe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1187</Words>
  <Application>Microsoft Office PowerPoint</Application>
  <PresentationFormat>Bildschirmpräsentation (4:3)</PresentationFormat>
  <Paragraphs>233</Paragraphs>
  <Slides>33</Slides>
  <Notes>13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33</vt:i4>
      </vt:variant>
    </vt:vector>
  </HeadingPairs>
  <TitlesOfParts>
    <vt:vector size="41" baseType="lpstr">
      <vt:lpstr>Arial</vt:lpstr>
      <vt:lpstr>Calibri</vt:lpstr>
      <vt:lpstr>Georgia</vt:lpstr>
      <vt:lpstr>Gungsuh</vt:lpstr>
      <vt:lpstr>Trebuchet MS</vt:lpstr>
      <vt:lpstr>Verdana</vt:lpstr>
      <vt:lpstr>Wingdings</vt:lpstr>
      <vt:lpstr>Formatvorlage_KM-Rot ZSL-Logo</vt:lpstr>
      <vt:lpstr>SCHULABSENTISMUS </vt:lpstr>
      <vt:lpstr>Inhalte</vt:lpstr>
      <vt:lpstr>Begriffsklärung Schulabsentismus</vt:lpstr>
      <vt:lpstr>Begriffsklärung Schulabsentismus</vt:lpstr>
      <vt:lpstr>Begriffsklärung Schulabsentismus</vt:lpstr>
      <vt:lpstr>Erscheinungsformen von Schulabsentismus</vt:lpstr>
      <vt:lpstr>Erscheinungsformen von Schulabsentismus</vt:lpstr>
      <vt:lpstr>Für alle Formen von Schulabsentismus gilt:</vt:lpstr>
      <vt:lpstr>PowerPoint-Präsentation</vt:lpstr>
      <vt:lpstr>Erste Anzeichen</vt:lpstr>
      <vt:lpstr>Erste Anzeichen</vt:lpstr>
      <vt:lpstr>Warnsignale</vt:lpstr>
      <vt:lpstr>Alarmsignale</vt:lpstr>
      <vt:lpstr>Ursachen</vt:lpstr>
      <vt:lpstr>Mögliche Ursachen: Schule</vt:lpstr>
      <vt:lpstr>Mögliche Ursachen: Kind</vt:lpstr>
      <vt:lpstr>Mögliche Ursachen: Familie</vt:lpstr>
      <vt:lpstr>Mögliche Ursachen: Mitschüler </vt:lpstr>
      <vt:lpstr>Mögliche Folgen von Schulabsentismus</vt:lpstr>
      <vt:lpstr>Handlungsmöglichkeiten</vt:lpstr>
      <vt:lpstr>Handlungsmöglichkeiten: Schule</vt:lpstr>
      <vt:lpstr>Handlungsmöglichkeiten: Schule</vt:lpstr>
      <vt:lpstr>Handlungsmöglichkeiten: Kind</vt:lpstr>
      <vt:lpstr>Handlungsmöglichkeiten: Kind</vt:lpstr>
      <vt:lpstr>Handlungsmöglichkeiten: Familie</vt:lpstr>
      <vt:lpstr>Handlungsmöglichkeiten: Familie</vt:lpstr>
      <vt:lpstr>Handlungsmöglichkeiten: Mitschüler</vt:lpstr>
      <vt:lpstr>Handlungsmöglichkeiten: Mitschüler</vt:lpstr>
      <vt:lpstr>5 REGELN ZUM UMGANG MIT SCHULABSENTISMUS</vt:lpstr>
      <vt:lpstr>An wen kann ich mich wenden?</vt:lpstr>
      <vt:lpstr>PowerPoint-Präsentation</vt:lpstr>
      <vt:lpstr>Literaturhinweise</vt:lpstr>
      <vt:lpstr>Literaturhinweise</vt:lpstr>
    </vt:vector>
  </TitlesOfParts>
  <Company>IZLBW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Schulabsentismus</dc:title>
  <dc:creator>heun.nora</dc:creator>
  <cp:lastModifiedBy>Gartner, Katharina (SPBS Tauberbischofsheim)</cp:lastModifiedBy>
  <cp:revision>696</cp:revision>
  <cp:lastPrinted>2019-11-11T14:48:19Z</cp:lastPrinted>
  <dcterms:created xsi:type="dcterms:W3CDTF">2009-08-27T14:52:03Z</dcterms:created>
  <dcterms:modified xsi:type="dcterms:W3CDTF">2021-03-30T09:53:51Z</dcterms:modified>
</cp:coreProperties>
</file>