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4" r:id="rId1"/>
  </p:sldMasterIdLst>
  <p:notesMasterIdLst>
    <p:notesMasterId r:id="rId46"/>
  </p:notesMasterIdLst>
  <p:handoutMasterIdLst>
    <p:handoutMasterId r:id="rId47"/>
  </p:handoutMasterIdLst>
  <p:sldIdLst>
    <p:sldId id="436" r:id="rId2"/>
    <p:sldId id="459" r:id="rId3"/>
    <p:sldId id="463" r:id="rId4"/>
    <p:sldId id="469" r:id="rId5"/>
    <p:sldId id="470" r:id="rId6"/>
    <p:sldId id="424" r:id="rId7"/>
    <p:sldId id="442" r:id="rId8"/>
    <p:sldId id="468" r:id="rId9"/>
    <p:sldId id="425" r:id="rId10"/>
    <p:sldId id="368" r:id="rId11"/>
    <p:sldId id="455" r:id="rId12"/>
    <p:sldId id="471" r:id="rId13"/>
    <p:sldId id="371" r:id="rId14"/>
    <p:sldId id="372" r:id="rId15"/>
    <p:sldId id="373" r:id="rId16"/>
    <p:sldId id="426" r:id="rId17"/>
    <p:sldId id="476" r:id="rId18"/>
    <p:sldId id="394" r:id="rId19"/>
    <p:sldId id="443" r:id="rId20"/>
    <p:sldId id="395" r:id="rId21"/>
    <p:sldId id="396" r:id="rId22"/>
    <p:sldId id="472" r:id="rId23"/>
    <p:sldId id="427" r:id="rId24"/>
    <p:sldId id="473" r:id="rId25"/>
    <p:sldId id="474" r:id="rId26"/>
    <p:sldId id="444" r:id="rId27"/>
    <p:sldId id="400" r:id="rId28"/>
    <p:sldId id="401" r:id="rId29"/>
    <p:sldId id="462" r:id="rId30"/>
    <p:sldId id="458" r:id="rId31"/>
    <p:sldId id="446" r:id="rId32"/>
    <p:sldId id="447" r:id="rId33"/>
    <p:sldId id="449" r:id="rId34"/>
    <p:sldId id="456" r:id="rId35"/>
    <p:sldId id="379" r:id="rId36"/>
    <p:sldId id="380" r:id="rId37"/>
    <p:sldId id="475" r:id="rId38"/>
    <p:sldId id="381" r:id="rId39"/>
    <p:sldId id="445" r:id="rId40"/>
    <p:sldId id="461" r:id="rId41"/>
    <p:sldId id="434" r:id="rId42"/>
    <p:sldId id="384" r:id="rId43"/>
    <p:sldId id="385" r:id="rId44"/>
    <p:sldId id="465" r:id="rId45"/>
  </p:sldIdLst>
  <p:sldSz cx="9144000" cy="6858000" type="screen4x3"/>
  <p:notesSz cx="6669088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409" autoAdjust="0"/>
    <p:restoredTop sz="81675" autoAdjust="0"/>
  </p:normalViewPr>
  <p:slideViewPr>
    <p:cSldViewPr>
      <p:cViewPr varScale="1">
        <p:scale>
          <a:sx n="61" d="100"/>
          <a:sy n="61" d="100"/>
        </p:scale>
        <p:origin x="84" y="7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7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354" y="-108"/>
      </p:cViewPr>
      <p:guideLst>
        <p:guide orient="horz" pos="3126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852DF6-BD76-4CE8-8AF4-B2CDA807AE50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CF1B986-ED7F-4602-BFA8-1C54EA8EFA7D}">
      <dgm:prSet phldrT="[Text]"/>
      <dgm:spPr>
        <a:solidFill>
          <a:srgbClr val="FF0000">
            <a:alpha val="50000"/>
          </a:srgbClr>
        </a:solidFill>
        <a:ln>
          <a:solidFill>
            <a:srgbClr val="FF0000"/>
          </a:solidFill>
        </a:ln>
      </dgm:spPr>
      <dgm:t>
        <a:bodyPr/>
        <a:lstStyle/>
        <a:p>
          <a:r>
            <a:rPr lang="de-DE" dirty="0" smtClean="0">
              <a:solidFill>
                <a:srgbClr val="C00000"/>
              </a:solidFill>
            </a:rPr>
            <a:t>SA</a:t>
          </a:r>
          <a:endParaRPr lang="de-DE" dirty="0">
            <a:solidFill>
              <a:srgbClr val="C00000"/>
            </a:solidFill>
          </a:endParaRPr>
        </a:p>
      </dgm:t>
    </dgm:pt>
    <dgm:pt modelId="{1A0FD61F-5136-41B5-928E-6E4366A5E1E5}" type="parTrans" cxnId="{E9CD5EB2-8C06-437A-885D-F1BE76C2588B}">
      <dgm:prSet/>
      <dgm:spPr/>
      <dgm:t>
        <a:bodyPr/>
        <a:lstStyle/>
        <a:p>
          <a:endParaRPr lang="de-DE"/>
        </a:p>
      </dgm:t>
    </dgm:pt>
    <dgm:pt modelId="{F36413E1-01E3-4380-93C9-DF1B6B59CCE9}" type="sibTrans" cxnId="{E9CD5EB2-8C06-437A-885D-F1BE76C2588B}">
      <dgm:prSet/>
      <dgm:spPr/>
      <dgm:t>
        <a:bodyPr/>
        <a:lstStyle/>
        <a:p>
          <a:endParaRPr lang="de-DE"/>
        </a:p>
      </dgm:t>
    </dgm:pt>
    <dgm:pt modelId="{50CF45A5-2C01-4B65-BE4F-8232F5E23FD5}">
      <dgm:prSet phldrT="[Text]" custT="1"/>
      <dgm:spPr>
        <a:solidFill>
          <a:srgbClr val="7030A0">
            <a:alpha val="50000"/>
          </a:srgbClr>
        </a:solidFill>
        <a:ln>
          <a:solidFill>
            <a:srgbClr val="7030A0"/>
          </a:solidFill>
        </a:ln>
      </dgm:spPr>
      <dgm:t>
        <a:bodyPr/>
        <a:lstStyle/>
        <a:p>
          <a:r>
            <a:rPr lang="de-DE" sz="2400" b="1" dirty="0" smtClean="0">
              <a:solidFill>
                <a:srgbClr val="7030A0"/>
              </a:solidFill>
            </a:rPr>
            <a:t>Schule</a:t>
          </a:r>
          <a:endParaRPr lang="de-DE" sz="1300" b="1" dirty="0">
            <a:solidFill>
              <a:srgbClr val="7030A0"/>
            </a:solidFill>
          </a:endParaRPr>
        </a:p>
      </dgm:t>
    </dgm:pt>
    <dgm:pt modelId="{9505D871-5222-4906-BC92-70B04E0772D1}" type="parTrans" cxnId="{531E2629-C31B-440F-8E20-BA212879C35C}">
      <dgm:prSet/>
      <dgm:spPr/>
      <dgm:t>
        <a:bodyPr/>
        <a:lstStyle/>
        <a:p>
          <a:endParaRPr lang="de-DE"/>
        </a:p>
      </dgm:t>
    </dgm:pt>
    <dgm:pt modelId="{55ED95E1-B06E-4683-9C64-BE4B734EE63D}" type="sibTrans" cxnId="{531E2629-C31B-440F-8E20-BA212879C35C}">
      <dgm:prSet/>
      <dgm:spPr/>
      <dgm:t>
        <a:bodyPr/>
        <a:lstStyle/>
        <a:p>
          <a:endParaRPr lang="de-DE"/>
        </a:p>
      </dgm:t>
    </dgm:pt>
    <dgm:pt modelId="{0440F553-4A68-496F-9AB4-A7BF21EDA07D}">
      <dgm:prSet phldrT="[Text]" custT="1"/>
      <dgm:spPr>
        <a:solidFill>
          <a:srgbClr val="0070C0">
            <a:alpha val="50000"/>
          </a:srgbClr>
        </a:solidFill>
        <a:ln>
          <a:solidFill>
            <a:srgbClr val="0070C0"/>
          </a:solidFill>
        </a:ln>
      </dgm:spPr>
      <dgm:t>
        <a:bodyPr/>
        <a:lstStyle/>
        <a:p>
          <a:r>
            <a:rPr lang="de-DE" sz="2000" b="1" dirty="0" smtClean="0">
              <a:solidFill>
                <a:srgbClr val="0070C0"/>
              </a:solidFill>
            </a:rPr>
            <a:t> Schüler</a:t>
          </a:r>
          <a:endParaRPr lang="de-DE" sz="2000" b="1" dirty="0">
            <a:solidFill>
              <a:srgbClr val="0070C0"/>
            </a:solidFill>
          </a:endParaRPr>
        </a:p>
      </dgm:t>
    </dgm:pt>
    <dgm:pt modelId="{30E7BC4F-EF41-4CDA-B140-73896C4F4948}" type="parTrans" cxnId="{D282A6B2-6D7A-4DAB-AB6D-F55D297506C0}">
      <dgm:prSet/>
      <dgm:spPr/>
      <dgm:t>
        <a:bodyPr/>
        <a:lstStyle/>
        <a:p>
          <a:endParaRPr lang="de-DE"/>
        </a:p>
      </dgm:t>
    </dgm:pt>
    <dgm:pt modelId="{BA5F694A-0951-4D6C-91DF-3DE4DA7AE30C}" type="sibTrans" cxnId="{D282A6B2-6D7A-4DAB-AB6D-F55D297506C0}">
      <dgm:prSet/>
      <dgm:spPr/>
      <dgm:t>
        <a:bodyPr/>
        <a:lstStyle/>
        <a:p>
          <a:endParaRPr lang="de-DE"/>
        </a:p>
      </dgm:t>
    </dgm:pt>
    <dgm:pt modelId="{FC60529E-E4FA-4DD6-A3A3-1FF70D0BE203}">
      <dgm:prSet phldrT="[Text]" custT="1"/>
      <dgm:spPr>
        <a:solidFill>
          <a:srgbClr val="FFFF00">
            <a:alpha val="5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de-DE" sz="1800" b="1" dirty="0" smtClean="0">
              <a:solidFill>
                <a:srgbClr val="FFC000"/>
              </a:solidFill>
            </a:rPr>
            <a:t>Mitschüler &amp; Freunde</a:t>
          </a:r>
          <a:endParaRPr lang="de-DE" sz="1800" b="1" dirty="0">
            <a:solidFill>
              <a:srgbClr val="FFC000"/>
            </a:solidFill>
          </a:endParaRPr>
        </a:p>
      </dgm:t>
    </dgm:pt>
    <dgm:pt modelId="{E45E1A91-24BC-45E6-91DD-8BF960EC46CB}" type="parTrans" cxnId="{49F54C34-C1CA-4EEC-A952-B6AF2DE80D47}">
      <dgm:prSet/>
      <dgm:spPr/>
      <dgm:t>
        <a:bodyPr/>
        <a:lstStyle/>
        <a:p>
          <a:endParaRPr lang="de-DE"/>
        </a:p>
      </dgm:t>
    </dgm:pt>
    <dgm:pt modelId="{93B7B744-9382-45C7-9654-46AA74A10AD4}" type="sibTrans" cxnId="{49F54C34-C1CA-4EEC-A952-B6AF2DE80D47}">
      <dgm:prSet/>
      <dgm:spPr/>
      <dgm:t>
        <a:bodyPr/>
        <a:lstStyle/>
        <a:p>
          <a:endParaRPr lang="de-DE"/>
        </a:p>
      </dgm:t>
    </dgm:pt>
    <dgm:pt modelId="{F9A49CD5-B42B-4BFB-93C8-E8A93D4C9549}">
      <dgm:prSet phldrT="[Text]" custT="1"/>
      <dgm:spPr>
        <a:solidFill>
          <a:srgbClr val="92D050">
            <a:alpha val="50000"/>
          </a:srgbClr>
        </a:solidFill>
        <a:ln>
          <a:solidFill>
            <a:srgbClr val="92D050"/>
          </a:solidFill>
        </a:ln>
      </dgm:spPr>
      <dgm:t>
        <a:bodyPr/>
        <a:lstStyle/>
        <a:p>
          <a:pPr algn="l"/>
          <a:r>
            <a:rPr lang="de-DE" sz="2000" b="1" dirty="0" smtClean="0">
              <a:solidFill>
                <a:srgbClr val="00B050"/>
              </a:solidFill>
            </a:rPr>
            <a:t>Familie</a:t>
          </a:r>
          <a:endParaRPr lang="de-DE" sz="2400" b="1" dirty="0">
            <a:solidFill>
              <a:srgbClr val="00B050"/>
            </a:solidFill>
          </a:endParaRPr>
        </a:p>
      </dgm:t>
    </dgm:pt>
    <dgm:pt modelId="{6F489388-45F3-4CAB-8B1A-6BFF0C5FB620}" type="parTrans" cxnId="{B21044CC-7931-4E46-8BC9-5B4D8DEABF7E}">
      <dgm:prSet/>
      <dgm:spPr/>
      <dgm:t>
        <a:bodyPr/>
        <a:lstStyle/>
        <a:p>
          <a:endParaRPr lang="de-DE"/>
        </a:p>
      </dgm:t>
    </dgm:pt>
    <dgm:pt modelId="{2EE25B4C-CDD9-442F-A347-0AF3887F9FDC}" type="sibTrans" cxnId="{B21044CC-7931-4E46-8BC9-5B4D8DEABF7E}">
      <dgm:prSet/>
      <dgm:spPr/>
      <dgm:t>
        <a:bodyPr/>
        <a:lstStyle/>
        <a:p>
          <a:endParaRPr lang="de-DE"/>
        </a:p>
      </dgm:t>
    </dgm:pt>
    <dgm:pt modelId="{A18A4D5D-ECFA-4EDA-BED2-B5DAE24119F4}" type="pres">
      <dgm:prSet presAssocID="{5F852DF6-BD76-4CE8-8AF4-B2CDA807AE5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B55190B-9BBA-4009-AE6F-7B4954A64877}" type="pres">
      <dgm:prSet presAssocID="{5F852DF6-BD76-4CE8-8AF4-B2CDA807AE50}" presName="radial" presStyleCnt="0">
        <dgm:presLayoutVars>
          <dgm:animLvl val="ctr"/>
        </dgm:presLayoutVars>
      </dgm:prSet>
      <dgm:spPr/>
    </dgm:pt>
    <dgm:pt modelId="{59CB0857-0D37-4D06-8D43-5C9EC3E38374}" type="pres">
      <dgm:prSet presAssocID="{ACF1B986-ED7F-4602-BFA8-1C54EA8EFA7D}" presName="centerShape" presStyleLbl="vennNode1" presStyleIdx="0" presStyleCnt="5" custScaleX="82645" custScaleY="82645" custLinFactNeighborX="-1510" custLinFactNeighborY="8638"/>
      <dgm:spPr/>
      <dgm:t>
        <a:bodyPr/>
        <a:lstStyle/>
        <a:p>
          <a:endParaRPr lang="de-DE"/>
        </a:p>
      </dgm:t>
    </dgm:pt>
    <dgm:pt modelId="{7F251B64-5479-4F24-B53A-B4C50EE0AC08}" type="pres">
      <dgm:prSet presAssocID="{50CF45A5-2C01-4B65-BE4F-8232F5E23FD5}" presName="node" presStyleLbl="vennNode1" presStyleIdx="1" presStyleCnt="5" custScaleX="151405" custScaleY="153149" custRadScaleRad="65375" custRadScaleInc="58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B65C2E4-2400-4D98-A297-FB24D609BAFC}" type="pres">
      <dgm:prSet presAssocID="{0440F553-4A68-496F-9AB4-A7BF21EDA07D}" presName="node" presStyleLbl="vennNode1" presStyleIdx="2" presStyleCnt="5" custScaleX="145675" custScaleY="141961" custRadScaleRad="96156" custRadScaleInc="713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584C572-2372-479B-8CDF-6DE632861D56}" type="pres">
      <dgm:prSet presAssocID="{FC60529E-E4FA-4DD6-A3A3-1FF70D0BE203}" presName="node" presStyleLbl="vennNode1" presStyleIdx="3" presStyleCnt="5" custScaleX="178790" custScaleY="166421" custRadScaleRad="104426" custRadScaleInc="73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CF08A66-6A5E-428D-BE5B-1E4ACAE8FB47}" type="pres">
      <dgm:prSet presAssocID="{F9A49CD5-B42B-4BFB-93C8-E8A93D4C9549}" presName="node" presStyleLbl="vennNode1" presStyleIdx="4" presStyleCnt="5" custScaleX="147025" custScaleY="151479" custRadScaleRad="99222" custRadScaleInc="-718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1D49CF4-2C55-4C0A-BD5B-0AD87F4CA6D8}" type="presOf" srcId="{0440F553-4A68-496F-9AB4-A7BF21EDA07D}" destId="{CB65C2E4-2400-4D98-A297-FB24D609BAFC}" srcOrd="0" destOrd="0" presId="urn:microsoft.com/office/officeart/2005/8/layout/radial3"/>
    <dgm:cxn modelId="{4D4E6A0C-B57B-4764-A24A-11E8F01193A1}" type="presOf" srcId="{F9A49CD5-B42B-4BFB-93C8-E8A93D4C9549}" destId="{3CF08A66-6A5E-428D-BE5B-1E4ACAE8FB47}" srcOrd="0" destOrd="0" presId="urn:microsoft.com/office/officeart/2005/8/layout/radial3"/>
    <dgm:cxn modelId="{D282A6B2-6D7A-4DAB-AB6D-F55D297506C0}" srcId="{ACF1B986-ED7F-4602-BFA8-1C54EA8EFA7D}" destId="{0440F553-4A68-496F-9AB4-A7BF21EDA07D}" srcOrd="1" destOrd="0" parTransId="{30E7BC4F-EF41-4CDA-B140-73896C4F4948}" sibTransId="{BA5F694A-0951-4D6C-91DF-3DE4DA7AE30C}"/>
    <dgm:cxn modelId="{E9CD5EB2-8C06-437A-885D-F1BE76C2588B}" srcId="{5F852DF6-BD76-4CE8-8AF4-B2CDA807AE50}" destId="{ACF1B986-ED7F-4602-BFA8-1C54EA8EFA7D}" srcOrd="0" destOrd="0" parTransId="{1A0FD61F-5136-41B5-928E-6E4366A5E1E5}" sibTransId="{F36413E1-01E3-4380-93C9-DF1B6B59CCE9}"/>
    <dgm:cxn modelId="{531E2629-C31B-440F-8E20-BA212879C35C}" srcId="{ACF1B986-ED7F-4602-BFA8-1C54EA8EFA7D}" destId="{50CF45A5-2C01-4B65-BE4F-8232F5E23FD5}" srcOrd="0" destOrd="0" parTransId="{9505D871-5222-4906-BC92-70B04E0772D1}" sibTransId="{55ED95E1-B06E-4683-9C64-BE4B734EE63D}"/>
    <dgm:cxn modelId="{4BC2B3F9-5D6A-418C-874B-A1ADDCDF4AD8}" type="presOf" srcId="{50CF45A5-2C01-4B65-BE4F-8232F5E23FD5}" destId="{7F251B64-5479-4F24-B53A-B4C50EE0AC08}" srcOrd="0" destOrd="0" presId="urn:microsoft.com/office/officeart/2005/8/layout/radial3"/>
    <dgm:cxn modelId="{0D100173-FF7E-4A97-8496-550A37487903}" type="presOf" srcId="{FC60529E-E4FA-4DD6-A3A3-1FF70D0BE203}" destId="{E584C572-2372-479B-8CDF-6DE632861D56}" srcOrd="0" destOrd="0" presId="urn:microsoft.com/office/officeart/2005/8/layout/radial3"/>
    <dgm:cxn modelId="{1AD74C08-6951-403D-A2E4-BCFFCC2B45E7}" type="presOf" srcId="{5F852DF6-BD76-4CE8-8AF4-B2CDA807AE50}" destId="{A18A4D5D-ECFA-4EDA-BED2-B5DAE24119F4}" srcOrd="0" destOrd="0" presId="urn:microsoft.com/office/officeart/2005/8/layout/radial3"/>
    <dgm:cxn modelId="{49F54C34-C1CA-4EEC-A952-B6AF2DE80D47}" srcId="{ACF1B986-ED7F-4602-BFA8-1C54EA8EFA7D}" destId="{FC60529E-E4FA-4DD6-A3A3-1FF70D0BE203}" srcOrd="2" destOrd="0" parTransId="{E45E1A91-24BC-45E6-91DD-8BF960EC46CB}" sibTransId="{93B7B744-9382-45C7-9654-46AA74A10AD4}"/>
    <dgm:cxn modelId="{B21044CC-7931-4E46-8BC9-5B4D8DEABF7E}" srcId="{ACF1B986-ED7F-4602-BFA8-1C54EA8EFA7D}" destId="{F9A49CD5-B42B-4BFB-93C8-E8A93D4C9549}" srcOrd="3" destOrd="0" parTransId="{6F489388-45F3-4CAB-8B1A-6BFF0C5FB620}" sibTransId="{2EE25B4C-CDD9-442F-A347-0AF3887F9FDC}"/>
    <dgm:cxn modelId="{141AD7B8-40E5-4FD5-B777-09BA34197A85}" type="presOf" srcId="{ACF1B986-ED7F-4602-BFA8-1C54EA8EFA7D}" destId="{59CB0857-0D37-4D06-8D43-5C9EC3E38374}" srcOrd="0" destOrd="0" presId="urn:microsoft.com/office/officeart/2005/8/layout/radial3"/>
    <dgm:cxn modelId="{D9819DB8-87F9-4794-AC42-9DE04E46BA52}" type="presParOf" srcId="{A18A4D5D-ECFA-4EDA-BED2-B5DAE24119F4}" destId="{5B55190B-9BBA-4009-AE6F-7B4954A64877}" srcOrd="0" destOrd="0" presId="urn:microsoft.com/office/officeart/2005/8/layout/radial3"/>
    <dgm:cxn modelId="{895C54B2-1AF4-4FE6-9508-73D428B85A41}" type="presParOf" srcId="{5B55190B-9BBA-4009-AE6F-7B4954A64877}" destId="{59CB0857-0D37-4D06-8D43-5C9EC3E38374}" srcOrd="0" destOrd="0" presId="urn:microsoft.com/office/officeart/2005/8/layout/radial3"/>
    <dgm:cxn modelId="{ECE5D8B5-01BA-40C8-8CC2-1CA842AC15DE}" type="presParOf" srcId="{5B55190B-9BBA-4009-AE6F-7B4954A64877}" destId="{7F251B64-5479-4F24-B53A-B4C50EE0AC08}" srcOrd="1" destOrd="0" presId="urn:microsoft.com/office/officeart/2005/8/layout/radial3"/>
    <dgm:cxn modelId="{CCEBED9E-2DB7-4235-9BC1-59E4B538223F}" type="presParOf" srcId="{5B55190B-9BBA-4009-AE6F-7B4954A64877}" destId="{CB65C2E4-2400-4D98-A297-FB24D609BAFC}" srcOrd="2" destOrd="0" presId="urn:microsoft.com/office/officeart/2005/8/layout/radial3"/>
    <dgm:cxn modelId="{3EADDF33-06F9-4368-BBCE-B1E5362B5D22}" type="presParOf" srcId="{5B55190B-9BBA-4009-AE6F-7B4954A64877}" destId="{E584C572-2372-479B-8CDF-6DE632861D56}" srcOrd="3" destOrd="0" presId="urn:microsoft.com/office/officeart/2005/8/layout/radial3"/>
    <dgm:cxn modelId="{8C08832D-0928-4175-A044-79E8AB70C287}" type="presParOf" srcId="{5B55190B-9BBA-4009-AE6F-7B4954A64877}" destId="{3CF08A66-6A5E-428D-BE5B-1E4ACAE8FB47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CB0857-0D37-4D06-8D43-5C9EC3E38374}">
      <dsp:nvSpPr>
        <dsp:cNvPr id="0" name=""/>
        <dsp:cNvSpPr/>
      </dsp:nvSpPr>
      <dsp:spPr>
        <a:xfrm>
          <a:off x="3150351" y="1306420"/>
          <a:ext cx="1848470" cy="1848470"/>
        </a:xfrm>
        <a:prstGeom prst="ellipse">
          <a:avLst/>
        </a:prstGeom>
        <a:solidFill>
          <a:srgbClr val="FF0000">
            <a:alpha val="50000"/>
          </a:srgbClr>
        </a:solidFill>
        <a:ln w="190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6500" kern="1200" dirty="0" smtClean="0">
              <a:solidFill>
                <a:srgbClr val="C00000"/>
              </a:solidFill>
            </a:rPr>
            <a:t>SA</a:t>
          </a:r>
          <a:endParaRPr lang="de-DE" sz="6500" kern="1200" dirty="0">
            <a:solidFill>
              <a:srgbClr val="C00000"/>
            </a:solidFill>
          </a:endParaRPr>
        </a:p>
      </dsp:txBody>
      <dsp:txXfrm>
        <a:off x="3421053" y="1577122"/>
        <a:ext cx="1307066" cy="1307066"/>
      </dsp:txXfrm>
    </dsp:sp>
    <dsp:sp modelId="{7F251B64-5479-4F24-B53A-B4C50EE0AC08}">
      <dsp:nvSpPr>
        <dsp:cNvPr id="0" name=""/>
        <dsp:cNvSpPr/>
      </dsp:nvSpPr>
      <dsp:spPr>
        <a:xfrm>
          <a:off x="3280728" y="170481"/>
          <a:ext cx="1693191" cy="1712694"/>
        </a:xfrm>
        <a:prstGeom prst="ellipse">
          <a:avLst/>
        </a:prstGeom>
        <a:solidFill>
          <a:srgbClr val="7030A0">
            <a:alpha val="50000"/>
          </a:srgbClr>
        </a:solidFill>
        <a:ln w="1905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b="1" kern="1200" dirty="0" smtClean="0">
              <a:solidFill>
                <a:srgbClr val="7030A0"/>
              </a:solidFill>
            </a:rPr>
            <a:t>Schule</a:t>
          </a:r>
          <a:endParaRPr lang="de-DE" sz="1300" b="1" kern="1200" dirty="0">
            <a:solidFill>
              <a:srgbClr val="7030A0"/>
            </a:solidFill>
          </a:endParaRPr>
        </a:p>
      </dsp:txBody>
      <dsp:txXfrm>
        <a:off x="3528690" y="421299"/>
        <a:ext cx="1197267" cy="1211058"/>
      </dsp:txXfrm>
    </dsp:sp>
    <dsp:sp modelId="{CB65C2E4-2400-4D98-A297-FB24D609BAFC}">
      <dsp:nvSpPr>
        <dsp:cNvPr id="0" name=""/>
        <dsp:cNvSpPr/>
      </dsp:nvSpPr>
      <dsp:spPr>
        <a:xfrm>
          <a:off x="4695814" y="1341807"/>
          <a:ext cx="1629111" cy="1587577"/>
        </a:xfrm>
        <a:prstGeom prst="ellipse">
          <a:avLst/>
        </a:prstGeom>
        <a:solidFill>
          <a:srgbClr val="0070C0">
            <a:alpha val="50000"/>
          </a:srgbClr>
        </a:solidFill>
        <a:ln w="1905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rgbClr val="0070C0"/>
              </a:solidFill>
            </a:rPr>
            <a:t> Schüler</a:t>
          </a:r>
          <a:endParaRPr lang="de-DE" sz="2000" b="1" kern="1200" dirty="0">
            <a:solidFill>
              <a:srgbClr val="0070C0"/>
            </a:solidFill>
          </a:endParaRPr>
        </a:p>
      </dsp:txBody>
      <dsp:txXfrm>
        <a:off x="4934392" y="1574302"/>
        <a:ext cx="1151955" cy="1122587"/>
      </dsp:txXfrm>
    </dsp:sp>
    <dsp:sp modelId="{E584C572-2372-479B-8CDF-6DE632861D56}">
      <dsp:nvSpPr>
        <dsp:cNvPr id="0" name=""/>
        <dsp:cNvSpPr/>
      </dsp:nvSpPr>
      <dsp:spPr>
        <a:xfrm>
          <a:off x="3101340" y="2505026"/>
          <a:ext cx="1999443" cy="1861118"/>
        </a:xfrm>
        <a:prstGeom prst="ellipse">
          <a:avLst/>
        </a:prstGeom>
        <a:solidFill>
          <a:srgbClr val="FFFF00">
            <a:alpha val="50000"/>
          </a:srgbClr>
        </a:solidFill>
        <a:ln w="1905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solidFill>
                <a:srgbClr val="FFC000"/>
              </a:solidFill>
            </a:rPr>
            <a:t>Mitschüler &amp; Freunde</a:t>
          </a:r>
          <a:endParaRPr lang="de-DE" sz="1800" b="1" kern="1200" dirty="0">
            <a:solidFill>
              <a:srgbClr val="FFC000"/>
            </a:solidFill>
          </a:endParaRPr>
        </a:p>
      </dsp:txBody>
      <dsp:txXfrm>
        <a:off x="3394152" y="2777580"/>
        <a:ext cx="1413819" cy="1316010"/>
      </dsp:txXfrm>
    </dsp:sp>
    <dsp:sp modelId="{3CF08A66-6A5E-428D-BE5B-1E4ACAE8FB47}">
      <dsp:nvSpPr>
        <dsp:cNvPr id="0" name=""/>
        <dsp:cNvSpPr/>
      </dsp:nvSpPr>
      <dsp:spPr>
        <a:xfrm>
          <a:off x="1860422" y="1294707"/>
          <a:ext cx="1644209" cy="1694018"/>
        </a:xfrm>
        <a:prstGeom prst="ellipse">
          <a:avLst/>
        </a:prstGeom>
        <a:solidFill>
          <a:srgbClr val="92D050">
            <a:alpha val="50000"/>
          </a:srgbClr>
        </a:solidFill>
        <a:ln w="1905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rgbClr val="00B050"/>
              </a:solidFill>
            </a:rPr>
            <a:t>Familie</a:t>
          </a:r>
          <a:endParaRPr lang="de-DE" sz="2400" b="1" kern="1200" dirty="0">
            <a:solidFill>
              <a:srgbClr val="00B050"/>
            </a:solidFill>
          </a:endParaRPr>
        </a:p>
      </dsp:txBody>
      <dsp:txXfrm>
        <a:off x="2101211" y="1542790"/>
        <a:ext cx="1162631" cy="1197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614285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10" tIns="46305" rIns="92610" bIns="46305" numCol="1" anchor="t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de-DE" altLang="de-DE" sz="1000" smtClean="0"/>
              <a:t>13.11.2019 Regionales Arbeitskreistreffen MTK</a:t>
            </a:r>
            <a:endParaRPr lang="de-DE" altLang="de-DE" sz="1000" dirty="0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169"/>
            <a:ext cx="41986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10" tIns="46305" rIns="92610" bIns="46305" numCol="1" anchor="b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 sz="1000" dirty="0"/>
          </a:p>
        </p:txBody>
      </p:sp>
    </p:spTree>
    <p:extLst>
      <p:ext uri="{BB962C8B-B14F-4D97-AF65-F5344CB8AC3E}">
        <p14:creationId xmlns:p14="http://schemas.microsoft.com/office/powerpoint/2010/main" val="182217921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89066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10" tIns="46305" rIns="92610" bIns="46305" numCol="1" anchor="t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866" y="0"/>
            <a:ext cx="289066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10" tIns="46305" rIns="92610" bIns="46305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96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8155" y="4714881"/>
            <a:ext cx="533277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10" tIns="46305" rIns="92610" bIns="463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 smtClean="0"/>
              <a:t>Textmasterformate durch Klicken bearbeiten</a:t>
            </a:r>
          </a:p>
          <a:p>
            <a:pPr lvl="1"/>
            <a:r>
              <a:rPr lang="de-DE" altLang="de-DE" noProof="0" smtClean="0"/>
              <a:t>Zweite Ebene</a:t>
            </a:r>
          </a:p>
          <a:p>
            <a:pPr lvl="2"/>
            <a:r>
              <a:rPr lang="de-DE" altLang="de-DE" noProof="0" smtClean="0"/>
              <a:t>Dritte Ebene</a:t>
            </a:r>
          </a:p>
          <a:p>
            <a:pPr lvl="3"/>
            <a:r>
              <a:rPr lang="de-DE" altLang="de-DE" noProof="0" smtClean="0"/>
              <a:t>Vierte Ebene</a:t>
            </a:r>
          </a:p>
          <a:p>
            <a:pPr lvl="4"/>
            <a:r>
              <a:rPr lang="de-DE" altLang="de-DE" noProof="0" smtClean="0"/>
              <a:t>Fünfte Ebene</a:t>
            </a:r>
          </a:p>
        </p:txBody>
      </p:sp>
      <p:sp>
        <p:nvSpPr>
          <p:cNvPr id="2396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169"/>
            <a:ext cx="289066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10" tIns="46305" rIns="92610" bIns="46305" numCol="1" anchor="b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396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866" y="9428169"/>
            <a:ext cx="289066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10" tIns="46305" rIns="92610" bIns="46305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718BC63-A826-432F-BD56-0F7F928A09C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7595048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563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D3F08CB-FA6F-4D47-B49E-7070B8EF585D}" type="slidenum">
              <a:rPr lang="de-DE" altLang="de-DE" smtClean="0">
                <a:latin typeface="Arial" charset="0"/>
              </a:rPr>
              <a:pPr/>
              <a:t>1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B6113701-E165-4B9D-B200-87FF2B18EE61}" type="slidenum">
              <a:rPr lang="de-DE" altLang="de-DE" smtClean="0"/>
              <a:pPr>
                <a:spcBef>
                  <a:spcPct val="0"/>
                </a:spcBef>
              </a:pPr>
              <a:t>13</a:t>
            </a:fld>
            <a:endParaRPr lang="de-DE" altLang="de-DE" dirty="0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731B62B-DFC5-414A-AC5C-B6E4FE5827EA}" type="slidenum">
              <a:rPr lang="de-DE" altLang="de-DE" smtClean="0">
                <a:latin typeface="Arial" charset="0"/>
              </a:rPr>
              <a:pPr/>
              <a:t>14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90DE805-F057-4F60-80B6-F1F7F6053207}" type="slidenum">
              <a:rPr lang="de-DE" altLang="de-DE" smtClean="0"/>
              <a:pPr>
                <a:spcBef>
                  <a:spcPct val="0"/>
                </a:spcBef>
              </a:pPr>
              <a:t>15</a:t>
            </a:fld>
            <a:endParaRPr lang="de-DE" altLang="de-DE" dirty="0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 eaLnBrk="1" hangingPunct="1">
              <a:buFontTx/>
              <a:buChar char="•"/>
            </a:pPr>
            <a:endParaRPr lang="de-DE" altLang="de-DE" baseline="0" dirty="0" smtClean="0"/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737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738BF2C-ED5B-4BC8-B85D-77C9745C832C}" type="slidenum">
              <a:rPr lang="de-DE" altLang="de-DE" smtClean="0">
                <a:latin typeface="Arial" charset="0"/>
              </a:rPr>
              <a:pPr/>
              <a:t>16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3B11A87-177A-48AE-82EA-F26941E205AD}" type="slidenum">
              <a:rPr lang="de-DE" altLang="de-DE" smtClean="0">
                <a:latin typeface="Arial" charset="0"/>
              </a:rPr>
              <a:pPr/>
              <a:t>18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19</a:t>
            </a:fld>
            <a:endParaRPr lang="de-DE" alt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7495302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•"/>
              <a:defRPr/>
            </a:pPr>
            <a:endParaRPr lang="de-DE" altLang="de-DE" dirty="0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8DF0FE6-F6E9-4C0C-AF7F-6EB632C9F315}" type="slidenum">
              <a:rPr lang="de-DE" altLang="de-DE" smtClean="0">
                <a:latin typeface="Arial" charset="0"/>
              </a:rPr>
              <a:pPr/>
              <a:t>20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endParaRPr lang="de-DE" altLang="de-DE" dirty="0" smtClean="0"/>
          </a:p>
        </p:txBody>
      </p:sp>
      <p:sp>
        <p:nvSpPr>
          <p:cNvPr id="768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CFBEBFF-2B94-4983-B420-48EA565E5C0C}" type="slidenum">
              <a:rPr lang="de-DE" altLang="de-DE" smtClean="0">
                <a:latin typeface="Arial" charset="0"/>
              </a:rPr>
              <a:pPr/>
              <a:t>21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baseline="0" dirty="0" smtClean="0"/>
          </a:p>
          <a:p>
            <a:endParaRPr lang="de-DE" altLang="de-DE" baseline="0" dirty="0" smtClean="0"/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43ECD25-CA09-4665-9223-0CC5B88A822E}" type="slidenum">
              <a:rPr lang="de-DE" altLang="de-DE" smtClean="0">
                <a:latin typeface="Arial" charset="0"/>
              </a:rPr>
              <a:pPr/>
              <a:t>23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26</a:t>
            </a:fld>
            <a:endParaRPr lang="de-DE" alt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182102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2</a:t>
            </a:fld>
            <a:endParaRPr lang="de-DE" alt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0223468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D267EA4-F591-4494-905B-C0973A66EF87}" type="slidenum">
              <a:rPr lang="de-DE" altLang="de-DE" smtClean="0"/>
              <a:pPr>
                <a:spcBef>
                  <a:spcPct val="0"/>
                </a:spcBef>
              </a:pPr>
              <a:t>27</a:t>
            </a:fld>
            <a:endParaRPr lang="de-DE" altLang="de-DE" dirty="0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baseline="0" dirty="0" smtClean="0"/>
          </a:p>
        </p:txBody>
      </p:sp>
      <p:sp>
        <p:nvSpPr>
          <p:cNvPr id="7987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95B9E35-0E23-475E-849C-71002E36E847}" type="slidenum">
              <a:rPr lang="de-DE" altLang="de-DE" smtClean="0">
                <a:latin typeface="Arial" charset="0"/>
              </a:rPr>
              <a:pPr/>
              <a:t>28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29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0820057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de-DE" altLang="de-DE" sz="1200" dirty="0" smtClean="0"/>
              <a:t>Leistungsabfälle/ Misserfolge 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dirty="0" smtClean="0"/>
              <a:t>Soziale Ausgrenzung 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dirty="0" smtClean="0"/>
              <a:t>Mangelnde Schul-/Lebenserfahrungen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endParaRPr lang="de-DE" altLang="de-DE" sz="12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de-DE" altLang="de-DE" sz="1200" dirty="0" smtClean="0"/>
              <a:t>Auswirkungen auf Ausbildungs-/Berufseinstieg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de-DE" altLang="de-DE" sz="1200" dirty="0" smtClean="0"/>
              <a:t>Möglicher Missbrauch von Suchtmitteln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de-DE" altLang="de-DE" sz="1200" dirty="0" smtClean="0"/>
              <a:t>Delinquenz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30</a:t>
            </a:fld>
            <a:endParaRPr lang="de-DE" alt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927096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HINSWEIS auf KM-Flyer</a:t>
            </a:r>
          </a:p>
          <a:p>
            <a:endParaRPr lang="de-DE" b="1" dirty="0" smtClean="0"/>
          </a:p>
          <a:p>
            <a:r>
              <a:rPr lang="de-DE" b="1" dirty="0" smtClean="0"/>
              <a:t>Fokus: </a:t>
            </a:r>
            <a:r>
              <a:rPr lang="de-DE" dirty="0" smtClean="0"/>
              <a:t>Welche</a:t>
            </a:r>
            <a:r>
              <a:rPr lang="de-DE" baseline="0" dirty="0" smtClean="0"/>
              <a:t> Handlungsschritte unternimmt Schule. </a:t>
            </a:r>
          </a:p>
          <a:p>
            <a:r>
              <a:rPr lang="de-DE" baseline="0" dirty="0" smtClean="0"/>
              <a:t>Wo liegt Verantwortung, wer sind die Kooperationspartner? </a:t>
            </a:r>
            <a:r>
              <a:rPr lang="de-DE" baseline="0" dirty="0" smtClean="0">
                <a:sym typeface="Wingdings" panose="05000000000000000000" pitchFamily="2" charset="2"/>
              </a:rPr>
              <a:t> </a:t>
            </a:r>
            <a:r>
              <a:rPr lang="de-DE" baseline="0" dirty="0" smtClean="0"/>
              <a:t>Kooperations-/Ansprechpartner kommen im Anschluss nochmal differenzierter </a:t>
            </a:r>
          </a:p>
          <a:p>
            <a:endParaRPr lang="de-DE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>
                <a:sym typeface="Wingdings" panose="05000000000000000000" pitchFamily="2" charset="2"/>
              </a:rPr>
              <a:t> Zu konkreten </a:t>
            </a:r>
            <a:r>
              <a:rPr lang="de-DE" baseline="0" dirty="0" smtClean="0"/>
              <a:t>Interventionsschwerpunkte kommen wir gleich noch</a:t>
            </a:r>
          </a:p>
          <a:p>
            <a:endParaRPr lang="de-DE" baseline="0" dirty="0" smtClean="0"/>
          </a:p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31</a:t>
            </a:fld>
            <a:endParaRPr lang="de-DE" alt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6251327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Hinweis auf Handreichung Mannheimer Schulen:</a:t>
            </a:r>
            <a:endParaRPr lang="de-DE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lvl="0"/>
            <a:r>
              <a:rPr lang="de-DE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Stufenweises Vorgehen bei SA für die Schule. </a:t>
            </a:r>
          </a:p>
          <a:p>
            <a:pPr lvl="0"/>
            <a:r>
              <a:rPr lang="de-DE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Den einzelnen Handlungsschritten sind Briefvorlagen zugeordnet und</a:t>
            </a:r>
          </a:p>
          <a:p>
            <a:pPr lvl="0"/>
            <a:r>
              <a:rPr lang="de-DE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Verlinkungen führen von den Handlungsschritten direkt zum gewünschten Dokument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32</a:t>
            </a:fld>
            <a:endParaRPr lang="de-DE" alt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5817223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33</a:t>
            </a:fld>
            <a:endParaRPr lang="de-DE" alt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373952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>
              <a:buFontTx/>
              <a:buChar char="•"/>
            </a:pPr>
            <a:endParaRPr lang="de-DE" altLang="de-DE" b="1" i="1" dirty="0" smtClean="0">
              <a:solidFill>
                <a:srgbClr val="FF0000"/>
              </a:solidFill>
            </a:endParaRPr>
          </a:p>
        </p:txBody>
      </p:sp>
      <p:sp>
        <p:nvSpPr>
          <p:cNvPr id="9830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0F38AE3-FFE8-42C6-952D-8AA8F2DFE139}" type="slidenum">
              <a:rPr lang="de-DE" altLang="de-DE" smtClean="0">
                <a:latin typeface="Arial" charset="0"/>
              </a:rPr>
              <a:pPr/>
              <a:t>34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>
              <a:buFontTx/>
              <a:buChar char="•"/>
            </a:pPr>
            <a:endParaRPr lang="de-DE" altLang="de-DE" b="1" i="1" dirty="0" smtClean="0">
              <a:solidFill>
                <a:srgbClr val="FF0000"/>
              </a:solidFill>
            </a:endParaRPr>
          </a:p>
        </p:txBody>
      </p:sp>
      <p:sp>
        <p:nvSpPr>
          <p:cNvPr id="9830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0F38AE3-FFE8-42C6-952D-8AA8F2DFE139}" type="slidenum">
              <a:rPr lang="de-DE" altLang="de-DE" smtClean="0">
                <a:latin typeface="Arial" charset="0"/>
              </a:rPr>
              <a:pPr/>
              <a:t>35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0"/>
            <a:endParaRPr lang="de-DE" sz="1200" b="1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993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B1B7D93-1A57-4469-A66F-38B9D3104EBF}" type="slidenum">
              <a:rPr lang="de-DE" altLang="de-DE" smtClean="0">
                <a:latin typeface="Arial" charset="0"/>
              </a:rPr>
              <a:pPr/>
              <a:t>36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61F3196-38CF-4F02-BAED-822B0C1B45ED}" type="slidenum">
              <a:rPr lang="de-DE" altLang="de-DE" smtClean="0"/>
              <a:pPr>
                <a:spcBef>
                  <a:spcPct val="0"/>
                </a:spcBef>
              </a:pPr>
              <a:t>3</a:t>
            </a:fld>
            <a:endParaRPr lang="de-DE" altLang="de-DE" dirty="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endParaRPr lang="de-DE" altLang="de-DE" dirty="0" smtClean="0"/>
          </a:p>
        </p:txBody>
      </p:sp>
      <p:sp>
        <p:nvSpPr>
          <p:cNvPr id="1003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85B9C55-F4BE-4E06-8822-6E731EC62488}" type="slidenum">
              <a:rPr lang="de-DE" altLang="de-DE" smtClean="0">
                <a:latin typeface="Arial" charset="0"/>
              </a:rPr>
              <a:pPr/>
              <a:t>38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39</a:t>
            </a:fld>
            <a:endParaRPr lang="de-DE" alt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7771899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40</a:t>
            </a:fld>
            <a:endParaRPr lang="de-DE" alt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92238717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1044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3C430ED-3C15-4C47-8837-2BCA41DF6E6D}" type="slidenum">
              <a:rPr lang="de-DE" altLang="de-DE" smtClean="0">
                <a:latin typeface="Arial" charset="0"/>
              </a:rPr>
              <a:pPr/>
              <a:t>41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1065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136E7B2-E877-473D-B1AF-07CF04CDE22C}" type="slidenum">
              <a:rPr lang="de-DE" altLang="de-DE" smtClean="0"/>
              <a:pPr>
                <a:spcBef>
                  <a:spcPct val="0"/>
                </a:spcBef>
              </a:pPr>
              <a:t>42</a:t>
            </a:fld>
            <a:endParaRPr lang="de-DE" altLang="de-DE" smtClean="0"/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/>
          </a:p>
        </p:txBody>
      </p:sp>
      <p:sp>
        <p:nvSpPr>
          <p:cNvPr id="1075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3443CE7-FE9A-45D0-86C6-BA660095D7AC}" type="slidenum">
              <a:rPr lang="de-DE" altLang="de-DE" smtClean="0">
                <a:latin typeface="Arial" charset="0"/>
              </a:rPr>
              <a:pPr/>
              <a:t>43</a:t>
            </a:fld>
            <a:endParaRPr lang="de-DE" altLang="de-DE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80244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de-DE" altLang="de-DE" dirty="0" smtClean="0"/>
              <a:t>Wir werden uns jetzt mit der</a:t>
            </a:r>
            <a:r>
              <a:rPr lang="de-DE" altLang="de-DE" baseline="0" dirty="0" smtClean="0"/>
              <a:t> psychologischen Sichtweise auseinandersetzen, die SA in 3 Erscheinungsformen unterteilt.</a:t>
            </a:r>
          </a:p>
        </p:txBody>
      </p:sp>
      <p:sp>
        <p:nvSpPr>
          <p:cNvPr id="6554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17A166B-C30E-44A6-BC82-CC8DC6FB7D71}" type="slidenum">
              <a:rPr lang="de-DE" altLang="de-DE" smtClean="0">
                <a:latin typeface="Arial" charset="0"/>
              </a:rPr>
              <a:pPr/>
              <a:t>6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7457534-929C-4770-BD9C-DF8A331EBEF9}" type="slidenum">
              <a:rPr lang="de-DE" altLang="de-DE" smtClean="0"/>
              <a:pPr>
                <a:spcBef>
                  <a:spcPct val="0"/>
                </a:spcBef>
              </a:pPr>
              <a:t>7</a:t>
            </a:fld>
            <a:endParaRPr lang="de-DE" altLang="de-DE" dirty="0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12223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675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A316DCB-E872-491C-9978-D4C923E07591}" type="slidenum">
              <a:rPr lang="de-DE" altLang="de-DE" smtClean="0">
                <a:latin typeface="Arial" charset="0"/>
              </a:rPr>
              <a:pPr/>
              <a:t>9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0E4D0A6-1D7F-48FD-8FFD-B501CB56D60A}" type="slidenum">
              <a:rPr lang="de-DE" altLang="de-DE" smtClean="0">
                <a:latin typeface="Arial" charset="0"/>
              </a:rPr>
              <a:pPr/>
              <a:t>10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endParaRPr lang="de-DE" altLang="de-DE" baseline="0" dirty="0" smtClean="0"/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0E4D0A6-1D7F-48FD-8FFD-B501CB56D60A}" type="slidenum">
              <a:rPr lang="de-DE" altLang="de-DE" smtClean="0">
                <a:latin typeface="Arial" charset="0"/>
              </a:rPr>
              <a:pPr/>
              <a:t>11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zsl-bw.de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Abgerundetes Rechteck 3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hteck 4"/>
          <p:cNvSpPr/>
          <p:nvPr/>
        </p:nvSpPr>
        <p:spPr>
          <a:xfrm>
            <a:off x="0" y="3649663"/>
            <a:ext cx="9144000" cy="246062"/>
          </a:xfrm>
          <a:prstGeom prst="rect">
            <a:avLst/>
          </a:prstGeom>
          <a:solidFill>
            <a:srgbClr val="B8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Grafi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9263"/>
            <a:ext cx="436563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2" t="15720" r="6807" b="15910"/>
          <a:stretch>
            <a:fillRect/>
          </a:stretch>
        </p:blipFill>
        <p:spPr bwMode="auto">
          <a:xfrm>
            <a:off x="7051675" y="449263"/>
            <a:ext cx="1716088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ußzeilenplatzhalter 4"/>
          <p:cNvSpPr txBox="1">
            <a:spLocks/>
          </p:cNvSpPr>
          <p:nvPr/>
        </p:nvSpPr>
        <p:spPr>
          <a:xfrm>
            <a:off x="3765550" y="6057900"/>
            <a:ext cx="1611313" cy="214313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Fußzeilenplatzhalter 4"/>
          <p:cNvSpPr txBox="1">
            <a:spLocks/>
          </p:cNvSpPr>
          <p:nvPr/>
        </p:nvSpPr>
        <p:spPr>
          <a:xfrm>
            <a:off x="711200" y="6057900"/>
            <a:ext cx="908050" cy="214313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www.zsl-bw.de</a:t>
            </a:r>
            <a:r>
              <a:rPr lang="de-DE" sz="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132856"/>
            <a:ext cx="8333557" cy="1470025"/>
          </a:xfrm>
        </p:spPr>
        <p:txBody>
          <a:bodyPr anchor="b">
            <a:noAutofit/>
          </a:bodyPr>
          <a:lstStyle>
            <a:lvl1pPr algn="l">
              <a:defRPr sz="48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478563" y="3901087"/>
            <a:ext cx="4931637" cy="1690138"/>
          </a:xfrm>
        </p:spPr>
        <p:txBody>
          <a:bodyPr>
            <a:normAutofit/>
          </a:bodyPr>
          <a:lstStyle>
            <a:lvl1pPr marL="64008" indent="0" algn="l">
              <a:buNone/>
              <a:defRPr sz="24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01874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Untertitel 3"/>
          <p:cNvSpPr>
            <a:spLocks noGrp="1"/>
          </p:cNvSpPr>
          <p:nvPr>
            <p:ph type="subTitle" idx="1"/>
          </p:nvPr>
        </p:nvSpPr>
        <p:spPr>
          <a:xfrm>
            <a:off x="1133577" y="2060848"/>
            <a:ext cx="6400800" cy="1752600"/>
          </a:xfrm>
        </p:spPr>
        <p:txBody>
          <a:bodyPr/>
          <a:lstStyle>
            <a:lvl1pPr marL="342900" indent="-342900">
              <a:buClr>
                <a:srgbClr val="0066FF"/>
              </a:buClr>
              <a:buFont typeface="Wingdings" pitchFamily="2" charset="2"/>
              <a:buChar char="§"/>
              <a:defRPr/>
            </a:lvl1pPr>
          </a:lstStyle>
          <a:p>
            <a:endParaRPr lang="de-DE" dirty="0"/>
          </a:p>
        </p:txBody>
      </p:sp>
      <p:sp>
        <p:nvSpPr>
          <p:cNvPr id="3" name="Datumsplatzhalter 1"/>
          <p:cNvSpPr>
            <a:spLocks noGrp="1"/>
          </p:cNvSpPr>
          <p:nvPr>
            <p:ph type="dt" sz="half" idx="10"/>
          </p:nvPr>
        </p:nvSpPr>
        <p:spPr/>
        <p:txBody>
          <a:bodyPr wrap="none"/>
          <a:lstStyle>
            <a:lvl1pPr>
              <a:defRPr/>
            </a:lvl1pPr>
          </a:lstStyle>
          <a:p>
            <a:pPr>
              <a:defRPr/>
            </a:pPr>
            <a:fld id="{7BF87C9D-D521-4F47-8022-FC49683AE6F9}" type="datetime1">
              <a:rPr lang="de-DE"/>
              <a:pPr>
                <a:defRPr/>
              </a:pPr>
              <a:t>30.03.2021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577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F8FF4-766E-4ABD-B514-8A135D97A75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64492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D3316-39E6-456C-AA60-96B8D5D6A2E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0278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 24..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6800"/>
            <a:ext cx="8229600" cy="4032448"/>
          </a:xfrm>
        </p:spPr>
        <p:txBody>
          <a:bodyPr/>
          <a:lstStyle>
            <a:lvl1pPr>
              <a:buClr>
                <a:srgbClr val="0066FF"/>
              </a:buClr>
              <a:defRPr/>
            </a:lvl1pPr>
            <a:lvl2pPr>
              <a:buClr>
                <a:srgbClr val="0066FF"/>
              </a:buClr>
              <a:defRPr sz="2000"/>
            </a:lvl2pPr>
            <a:lvl3pPr>
              <a:buClr>
                <a:srgbClr val="0066FF"/>
              </a:buClr>
              <a:defRPr sz="1800"/>
            </a:lvl3pPr>
            <a:lvl4pPr>
              <a:buClr>
                <a:srgbClr val="0066FF"/>
              </a:buClr>
              <a:defRPr sz="1600"/>
            </a:lvl4pPr>
            <a:lvl5pPr>
              <a:buClr>
                <a:srgbClr val="0066FF"/>
              </a:buClr>
              <a:defRPr sz="14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>
            <a:lvl1pPr>
              <a:defRPr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61253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el und Inhalt 20..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6800"/>
            <a:ext cx="8229600" cy="4032448"/>
          </a:xfrm>
        </p:spPr>
        <p:txBody>
          <a:bodyPr/>
          <a:lstStyle>
            <a:lvl1pPr>
              <a:buClr>
                <a:srgbClr val="0066FF"/>
              </a:buClr>
              <a:defRPr sz="2000"/>
            </a:lvl1pPr>
            <a:lvl2pPr>
              <a:buClr>
                <a:srgbClr val="0066FF"/>
              </a:buClr>
              <a:defRPr sz="1800"/>
            </a:lvl2pPr>
            <a:lvl3pPr>
              <a:buClr>
                <a:srgbClr val="0066FF"/>
              </a:buClr>
              <a:defRPr sz="1600"/>
            </a:lvl3pPr>
            <a:lvl4pPr>
              <a:buClr>
                <a:srgbClr val="0066FF"/>
              </a:buClr>
              <a:defRPr sz="1400"/>
            </a:lvl4pPr>
            <a:lvl5pPr>
              <a:buClr>
                <a:srgbClr val="0066FF"/>
              </a:buClr>
              <a:defRPr sz="12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>
            <a:lvl1pPr>
              <a:defRPr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61752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21"/>
          <p:cNvSpPr txBox="1">
            <a:spLocks/>
          </p:cNvSpPr>
          <p:nvPr/>
        </p:nvSpPr>
        <p:spPr>
          <a:xfrm>
            <a:off x="457200" y="561975"/>
            <a:ext cx="8229600" cy="1066800"/>
          </a:xfrm>
          <a:prstGeom prst="rect">
            <a:avLst/>
          </a:prstGeom>
        </p:spPr>
        <p:txBody>
          <a:bodyPr anchor="ctr"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 smtClean="0">
                <a:latin typeface="Calibri" panose="020F0502020204030204" pitchFamily="34" charset="0"/>
              </a:rPr>
              <a:t>Titelmasterformat durch Klicken bearbeiten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6" name="Fußzeilenplatzhalter 2"/>
          <p:cNvSpPr txBox="1">
            <a:spLocks/>
          </p:cNvSpPr>
          <p:nvPr/>
        </p:nvSpPr>
        <p:spPr>
          <a:xfrm>
            <a:off x="468313" y="5949950"/>
            <a:ext cx="2698750" cy="35877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846800"/>
            <a:ext cx="4038600" cy="4032448"/>
          </a:xfrm>
        </p:spPr>
        <p:txBody>
          <a:bodyPr>
            <a:normAutofit/>
          </a:bodyPr>
          <a:lstStyle>
            <a:lvl1pPr>
              <a:buClr>
                <a:srgbClr val="0066FF"/>
              </a:buClr>
              <a:buSzPct val="130000"/>
              <a:defRPr sz="2400"/>
            </a:lvl1pPr>
            <a:lvl2pPr>
              <a:buClr>
                <a:srgbClr val="0066FF"/>
              </a:buClr>
              <a:buSzPct val="130000"/>
              <a:defRPr sz="2000"/>
            </a:lvl2pPr>
            <a:lvl3pPr>
              <a:buClr>
                <a:srgbClr val="0066FF"/>
              </a:buClr>
              <a:buSzPct val="130000"/>
              <a:defRPr sz="1800"/>
            </a:lvl3pPr>
            <a:lvl4pPr>
              <a:buClr>
                <a:srgbClr val="0066FF"/>
              </a:buClr>
              <a:buSzPct val="130000"/>
              <a:defRPr sz="1600"/>
            </a:lvl4pPr>
            <a:lvl5pPr>
              <a:buClr>
                <a:srgbClr val="0066FF"/>
              </a:buClr>
              <a:buSzPct val="130000"/>
              <a:defRPr sz="14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38600" cy="4032448"/>
          </a:xfrm>
        </p:spPr>
        <p:txBody>
          <a:bodyPr>
            <a:normAutofit/>
          </a:bodyPr>
          <a:lstStyle>
            <a:lvl1pPr>
              <a:buClr>
                <a:srgbClr val="0066FF"/>
              </a:buClr>
              <a:buSzPct val="130000"/>
              <a:defRPr sz="2400"/>
            </a:lvl1pPr>
            <a:lvl2pPr>
              <a:buClr>
                <a:srgbClr val="0066FF"/>
              </a:buClr>
              <a:buSzPct val="130000"/>
              <a:defRPr sz="2000"/>
            </a:lvl2pPr>
            <a:lvl3pPr>
              <a:buClr>
                <a:srgbClr val="0066FF"/>
              </a:buClr>
              <a:buSzPct val="130000"/>
              <a:defRPr sz="1800"/>
            </a:lvl3pPr>
            <a:lvl4pPr>
              <a:buClr>
                <a:srgbClr val="0066FF"/>
              </a:buClr>
              <a:buSzPct val="130000"/>
              <a:defRPr sz="1600"/>
            </a:lvl4pPr>
            <a:lvl5pPr>
              <a:buClr>
                <a:srgbClr val="0066FF"/>
              </a:buClr>
              <a:buSzPct val="130000"/>
              <a:defRPr sz="16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697135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Spaltig  20...18...16..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21"/>
          <p:cNvSpPr txBox="1">
            <a:spLocks/>
          </p:cNvSpPr>
          <p:nvPr/>
        </p:nvSpPr>
        <p:spPr>
          <a:xfrm>
            <a:off x="457200" y="561975"/>
            <a:ext cx="8229600" cy="1066800"/>
          </a:xfrm>
          <a:prstGeom prst="rect">
            <a:avLst/>
          </a:prstGeom>
        </p:spPr>
        <p:txBody>
          <a:bodyPr anchor="ctr"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 smtClean="0">
                <a:latin typeface="Calibri" panose="020F0502020204030204" pitchFamily="34" charset="0"/>
              </a:rPr>
              <a:t>Titelmasterformat durch Klicken bearbeiten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6" name="Fußzeilenplatzhalter 2"/>
          <p:cNvSpPr txBox="1">
            <a:spLocks/>
          </p:cNvSpPr>
          <p:nvPr/>
        </p:nvSpPr>
        <p:spPr>
          <a:xfrm>
            <a:off x="468313" y="5949950"/>
            <a:ext cx="2698750" cy="35877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846800"/>
            <a:ext cx="4038600" cy="4032448"/>
          </a:xfrm>
        </p:spPr>
        <p:txBody>
          <a:bodyPr>
            <a:normAutofit/>
          </a:bodyPr>
          <a:lstStyle>
            <a:lvl1pPr>
              <a:buClr>
                <a:srgbClr val="0066FF"/>
              </a:buClr>
              <a:buSzPct val="130000"/>
              <a:defRPr sz="2000"/>
            </a:lvl1pPr>
            <a:lvl2pPr>
              <a:buClr>
                <a:srgbClr val="0066FF"/>
              </a:buClr>
              <a:buSzPct val="130000"/>
              <a:defRPr sz="1800"/>
            </a:lvl2pPr>
            <a:lvl3pPr>
              <a:buClr>
                <a:srgbClr val="0066FF"/>
              </a:buClr>
              <a:buSzPct val="130000"/>
              <a:defRPr sz="1600"/>
            </a:lvl3pPr>
            <a:lvl4pPr>
              <a:buClr>
                <a:srgbClr val="0066FF"/>
              </a:buClr>
              <a:buSzPct val="130000"/>
              <a:defRPr sz="1400"/>
            </a:lvl4pPr>
            <a:lvl5pPr>
              <a:buClr>
                <a:srgbClr val="0066FF"/>
              </a:buClr>
              <a:buSzPct val="130000"/>
              <a:defRPr sz="12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38600" cy="4032448"/>
          </a:xfrm>
        </p:spPr>
        <p:txBody>
          <a:bodyPr>
            <a:normAutofit/>
          </a:bodyPr>
          <a:lstStyle>
            <a:lvl1pPr>
              <a:buClr>
                <a:srgbClr val="0066FF"/>
              </a:buClr>
              <a:buSzPct val="130000"/>
              <a:defRPr sz="2000"/>
            </a:lvl1pPr>
            <a:lvl2pPr>
              <a:buClr>
                <a:srgbClr val="0066FF"/>
              </a:buClr>
              <a:buSzPct val="130000"/>
              <a:defRPr sz="1800"/>
            </a:lvl2pPr>
            <a:lvl3pPr>
              <a:buClr>
                <a:srgbClr val="0066FF"/>
              </a:buClr>
              <a:buSzPct val="130000"/>
              <a:defRPr sz="1600"/>
            </a:lvl3pPr>
            <a:lvl4pPr>
              <a:buClr>
                <a:srgbClr val="0066FF"/>
              </a:buClr>
              <a:buSzPct val="130000"/>
              <a:defRPr sz="1400"/>
            </a:lvl4pPr>
            <a:lvl5pPr>
              <a:buClr>
                <a:srgbClr val="0066FF"/>
              </a:buClr>
              <a:buSzPct val="130000"/>
              <a:defRPr sz="14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78142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32000" cy="457200"/>
          </a:xfrm>
          <a:solidFill>
            <a:schemeClr val="accent1">
              <a:alpha val="25000"/>
            </a:schemeClr>
          </a:solidFill>
          <a:ln w="12700">
            <a:noFill/>
          </a:ln>
        </p:spPr>
        <p:txBody>
          <a:bodyPr anchor="ctr">
            <a:noAutofit/>
          </a:bodyPr>
          <a:lstStyle>
            <a:lvl1pPr marL="45720" indent="0">
              <a:buNone/>
              <a:defRPr sz="20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4008" y="1844824"/>
            <a:ext cx="4032000" cy="457200"/>
          </a:xfrm>
          <a:solidFill>
            <a:schemeClr val="accent1">
              <a:alpha val="25000"/>
            </a:schemeClr>
          </a:solidFill>
          <a:ln w="12700">
            <a:noFill/>
          </a:ln>
        </p:spPr>
        <p:txBody>
          <a:bodyPr anchor="ctr">
            <a:noAutofit/>
          </a:bodyPr>
          <a:lstStyle>
            <a:lvl1pPr marL="45720" indent="0">
              <a:buNone/>
              <a:defRPr sz="20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67544" y="2348880"/>
            <a:ext cx="4032000" cy="3528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4008" y="2348880"/>
            <a:ext cx="4032000" cy="352839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48922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 txBox="1">
            <a:spLocks/>
          </p:cNvSpPr>
          <p:nvPr/>
        </p:nvSpPr>
        <p:spPr>
          <a:xfrm>
            <a:off x="468313" y="5949950"/>
            <a:ext cx="2698750" cy="35877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de-DE" dirty="0"/>
          </a:p>
        </p:txBody>
      </p:sp>
      <p:sp>
        <p:nvSpPr>
          <p:cNvPr id="18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9558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1058000"/>
      </p:ext>
    </p:extLst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64088" y="764704"/>
            <a:ext cx="3383280" cy="792088"/>
          </a:xfrm>
        </p:spPr>
        <p:txBody>
          <a:bodyPr anchor="b">
            <a:noAutofit/>
          </a:bodyPr>
          <a:lstStyle>
            <a:lvl1pPr algn="l">
              <a:buNone/>
              <a:defRPr sz="24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5364088" y="1628801"/>
            <a:ext cx="3383280" cy="4248472"/>
          </a:xfrm>
        </p:spPr>
        <p:txBody>
          <a:bodyPr>
            <a:normAutofit/>
          </a:bodyPr>
          <a:lstStyle>
            <a:lvl1pPr marL="9144" indent="0">
              <a:buNone/>
              <a:defRPr sz="20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67544" y="764704"/>
            <a:ext cx="4787208" cy="5112568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023647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zsl-bw.de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D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B8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7" name="Titelplatzhalter 21"/>
          <p:cNvSpPr>
            <a:spLocks noGrp="1"/>
          </p:cNvSpPr>
          <p:nvPr>
            <p:ph type="title"/>
          </p:nvPr>
        </p:nvSpPr>
        <p:spPr bwMode="auto">
          <a:xfrm>
            <a:off x="457200" y="561975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en-US" altLang="de-DE" smtClean="0"/>
          </a:p>
        </p:txBody>
      </p:sp>
      <p:sp>
        <p:nvSpPr>
          <p:cNvPr id="1028" name="Textplatzhalter 12"/>
          <p:cNvSpPr>
            <a:spLocks noGrp="1"/>
          </p:cNvSpPr>
          <p:nvPr>
            <p:ph type="body" idx="1"/>
          </p:nvPr>
        </p:nvSpPr>
        <p:spPr bwMode="auto">
          <a:xfrm>
            <a:off x="457200" y="1700213"/>
            <a:ext cx="82296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Textmasterformat bearbeiten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r>
              <a:rPr lang="de-DE" altLang="de-DE" dirty="0" smtClean="0"/>
              <a:t>Vierte Ebene</a:t>
            </a:r>
          </a:p>
          <a:p>
            <a:pPr lvl="4"/>
            <a:r>
              <a:rPr lang="de-DE" altLang="de-DE" dirty="0" smtClean="0"/>
              <a:t>Fünfte Ebene</a:t>
            </a:r>
            <a:endParaRPr lang="en-US" altLang="de-DE" dirty="0" smtClean="0"/>
          </a:p>
        </p:txBody>
      </p:sp>
      <p:pic>
        <p:nvPicPr>
          <p:cNvPr id="1030" name="Grafik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5984875"/>
            <a:ext cx="2635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Grafik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6" t="15999" r="10397" b="15999"/>
          <a:stretch>
            <a:fillRect/>
          </a:stretch>
        </p:blipFill>
        <p:spPr bwMode="auto">
          <a:xfrm>
            <a:off x="8047038" y="5984875"/>
            <a:ext cx="6619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ußzeilenplatzhalter 4"/>
          <p:cNvSpPr txBox="1">
            <a:spLocks/>
          </p:cNvSpPr>
          <p:nvPr/>
        </p:nvSpPr>
        <p:spPr>
          <a:xfrm>
            <a:off x="711200" y="6057900"/>
            <a:ext cx="908050" cy="214313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6"/>
              </a:rPr>
              <a:t>www.zsl-bw.de</a:t>
            </a:r>
            <a:r>
              <a:rPr lang="de-DE" sz="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Datumsplatzhalter 1"/>
          <p:cNvSpPr>
            <a:spLocks noGrp="1"/>
          </p:cNvSpPr>
          <p:nvPr>
            <p:ph type="dt" sz="half" idx="2"/>
          </p:nvPr>
        </p:nvSpPr>
        <p:spPr>
          <a:xfrm>
            <a:off x="447675" y="6453188"/>
            <a:ext cx="1530350" cy="15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050"/>
            </a:lvl1pPr>
          </a:lstStyle>
          <a:p>
            <a:pPr>
              <a:defRPr/>
            </a:pPr>
            <a:fld id="{A6F88DCB-9076-41DB-8DD2-ECC1AD7C19F2}" type="datetime1">
              <a:rPr lang="de-DE"/>
              <a:pPr>
                <a:defRPr/>
              </a:pPr>
              <a:t>30.03.2021</a:t>
            </a:fld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95DA8-134C-4C12-A7A9-7E1171EC714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421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45" r:id="rId3"/>
    <p:sldLayoutId id="2147484037" r:id="rId4"/>
    <p:sldLayoutId id="2147484046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</p:sldLayoutIdLst>
  <p:transition>
    <p:pull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4000" b="1" kern="1200">
          <a:solidFill>
            <a:srgbClr val="404040"/>
          </a:solidFill>
          <a:latin typeface="Calibri" panose="020F0502020204030204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404040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404040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404040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40404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40404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40404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40404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404040"/>
          </a:solidFill>
          <a:latin typeface="Calibri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595959"/>
        </a:buClr>
        <a:buSzPct val="130000"/>
        <a:buFont typeface="Arial" charset="0"/>
        <a:buChar char="•"/>
        <a:defRPr sz="2400" kern="1200">
          <a:solidFill>
            <a:srgbClr val="5959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rgbClr val="595959"/>
        </a:buClr>
        <a:buSzPct val="130000"/>
        <a:buFont typeface="Arial" charset="0"/>
        <a:buChar char="•"/>
        <a:defRPr sz="2000" kern="1200">
          <a:solidFill>
            <a:srgbClr val="5959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rgbClr val="595959"/>
        </a:buClr>
        <a:buSzPct val="130000"/>
        <a:buFont typeface="Arial" charset="0"/>
        <a:buChar char="•"/>
        <a:defRPr sz="1800" kern="1200">
          <a:solidFill>
            <a:srgbClr val="5959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rgbClr val="595959"/>
        </a:buClr>
        <a:buSzPct val="130000"/>
        <a:buFont typeface="Arial" charset="0"/>
        <a:buChar char="•"/>
        <a:defRPr sz="1600" kern="1200">
          <a:solidFill>
            <a:srgbClr val="5959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595959"/>
        </a:buClr>
        <a:buSzPct val="130000"/>
        <a:buFont typeface="Arial" charset="0"/>
        <a:buChar char="•"/>
        <a:defRPr sz="1600" kern="1200">
          <a:solidFill>
            <a:srgbClr val="5959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de/illustrations/besprechung-meeting-gespr%C3%A4ch-1002800/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ule-bw.de/lehrkraefte/beratung/beratungslehrer/auffaelligkeiten/schulangst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712968" cy="1440160"/>
          </a:xfrm>
          <a:ln w="38100"/>
        </p:spPr>
        <p:txBody>
          <a:bodyPr vert="horz"/>
          <a:lstStyle/>
          <a:p>
            <a:r>
              <a:rPr lang="de-DE" altLang="de-DE" sz="5400" b="1" spc="600" dirty="0" smtClean="0">
                <a:solidFill>
                  <a:schemeClr val="tx1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SCHULABSENTISMUS</a:t>
            </a:r>
            <a:r>
              <a:rPr lang="de-DE" altLang="de-DE" sz="5400" dirty="0" smtClean="0">
                <a:solidFill>
                  <a:schemeClr val="accent4">
                    <a:lumMod val="65000"/>
                    <a:lumOff val="35000"/>
                  </a:schemeClr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/>
            </a:r>
            <a:br>
              <a:rPr lang="de-DE" altLang="de-DE" sz="5400" dirty="0" smtClean="0">
                <a:solidFill>
                  <a:schemeClr val="accent4">
                    <a:lumMod val="65000"/>
                    <a:lumOff val="35000"/>
                  </a:schemeClr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</a:br>
            <a:endParaRPr lang="de-DE" altLang="de-DE" sz="2400" b="1" dirty="0" smtClean="0">
              <a:solidFill>
                <a:schemeClr val="accent4">
                  <a:lumMod val="65000"/>
                  <a:lumOff val="35000"/>
                </a:schemeClr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858C9497-3078-4BD3-B666-C411E867221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  <p:sp>
        <p:nvSpPr>
          <p:cNvPr id="6" name="Untertitel 2"/>
          <p:cNvSpPr txBox="1">
            <a:spLocks/>
          </p:cNvSpPr>
          <p:nvPr/>
        </p:nvSpPr>
        <p:spPr bwMode="auto">
          <a:xfrm>
            <a:off x="2915816" y="5301207"/>
            <a:ext cx="4464496" cy="1679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Font typeface="Wingdings" pitchFamily="2" charset="2"/>
              <a:buNone/>
            </a:pPr>
            <a:endParaRPr lang="de-DE" altLang="de-DE" sz="1000" kern="0" dirty="0">
              <a:latin typeface="Gungsuh" panose="02030600000101010101" pitchFamily="18" charset="-127"/>
              <a:ea typeface="Gungsuh" panose="02030600000101010101" pitchFamily="18" charset="-127"/>
              <a:cs typeface="Calibri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Keine Angstsymptomatik! Keine Einsicht, kein Leidensdruck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Wiederholtes bewusstes Fernbleiben vom Unterricht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Fehlen i.d.R. ohne Wissen der Erziehungsberechtigten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2000" dirty="0">
                <a:latin typeface="+mj-lt"/>
              </a:rPr>
              <a:t>Oft sind Eltern über Fehlen nicht (umfassend) </a:t>
            </a:r>
            <a:r>
              <a:rPr lang="de-DE" altLang="de-DE" sz="2000" dirty="0" smtClean="0">
                <a:latin typeface="+mj-lt"/>
              </a:rPr>
              <a:t>informiert, abhängig von Rückmeldung durch die Schule</a:t>
            </a:r>
          </a:p>
          <a:p>
            <a:pPr lvl="0" eaLnBrk="1" hangingPunct="1"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Fehlen eines angemessenen Entschuldigungsgrundes, ggf. fingierte Entschuldigungen</a:t>
            </a:r>
          </a:p>
          <a:p>
            <a:pPr lvl="0" eaLnBrk="1" hangingPunct="1"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Aufenthaltsort während Schulzeit oft außerhäuslich, mit Mitschülern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579296" cy="1066800"/>
          </a:xfrm>
        </p:spPr>
        <p:txBody>
          <a:bodyPr/>
          <a:lstStyle/>
          <a:p>
            <a:pPr eaLnBrk="1" hangingPunct="1"/>
            <a:r>
              <a:rPr lang="de-DE" altLang="de-DE" dirty="0" smtClean="0"/>
              <a:t>Schulschwänzen</a:t>
            </a:r>
            <a:r>
              <a:rPr lang="de-DE" altLang="de-DE" baseline="0" dirty="0" smtClean="0"/>
              <a:t> </a:t>
            </a:r>
            <a:r>
              <a:rPr lang="de-DE" altLang="de-DE" dirty="0" smtClean="0"/>
              <a:t>- </a:t>
            </a:r>
            <a:r>
              <a:rPr lang="de-DE" altLang="de-DE" spc="-100" baseline="0" dirty="0" smtClean="0"/>
              <a:t>Mögliche Anzeichen 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Schulleistungen oft eher schwach und/oder Verhalten in der Schule problematisch (respektlos)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Geringe Anstrengungsbereitschaft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Oppositionelles, aufsässiges, manchmal auch aggressives Verhalten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Starke Bindung an eine Peergroup mit sozial auffälligem Verhalten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Ungünstige familiäre Strukturen. </a:t>
            </a:r>
            <a:br>
              <a:rPr lang="de-DE" altLang="de-DE" sz="2000" dirty="0" smtClean="0">
                <a:latin typeface="+mj-lt"/>
              </a:rPr>
            </a:br>
            <a:r>
              <a:rPr lang="de-DE" altLang="de-DE" sz="2000" dirty="0" smtClean="0">
                <a:latin typeface="+mj-lt"/>
              </a:rPr>
              <a:t>Häufig Mangel an Disziplin zu Hause mit Weglaufen,</a:t>
            </a:r>
            <a:br>
              <a:rPr lang="de-DE" altLang="de-DE" sz="2000" dirty="0" smtClean="0">
                <a:latin typeface="+mj-lt"/>
              </a:rPr>
            </a:br>
            <a:r>
              <a:rPr lang="de-DE" altLang="de-DE" sz="2000" dirty="0" smtClean="0">
                <a:latin typeface="+mj-lt"/>
              </a:rPr>
              <a:t>sozialen Problemen, Regelüberschreitungen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579296" cy="1066800"/>
          </a:xfrm>
        </p:spPr>
        <p:txBody>
          <a:bodyPr/>
          <a:lstStyle/>
          <a:p>
            <a:pPr eaLnBrk="1" hangingPunct="1"/>
            <a:r>
              <a:rPr lang="de-DE" sz="4000" b="1" kern="1200" dirty="0" smtClean="0">
                <a:solidFill>
                  <a:srgbClr val="404040"/>
                </a:solidFill>
                <a:effectLst/>
                <a:latin typeface="Calibri" panose="020F0502020204030204" pitchFamily="34" charset="0"/>
                <a:ea typeface="+mj-ea"/>
                <a:cs typeface="+mj-cs"/>
              </a:rPr>
              <a:t>Schulschwänzen</a:t>
            </a:r>
            <a:r>
              <a:rPr lang="de-DE" sz="4000" b="1" kern="1200" baseline="0" dirty="0" smtClean="0">
                <a:solidFill>
                  <a:srgbClr val="404040"/>
                </a:solidFill>
                <a:effectLst/>
                <a:latin typeface="Calibri" panose="020F0502020204030204" pitchFamily="34" charset="0"/>
                <a:ea typeface="+mj-ea"/>
                <a:cs typeface="+mj-cs"/>
              </a:rPr>
              <a:t> </a:t>
            </a:r>
            <a:r>
              <a:rPr lang="de-DE" sz="4000" b="1" kern="1200" dirty="0" smtClean="0">
                <a:solidFill>
                  <a:srgbClr val="404040"/>
                </a:solidFill>
                <a:effectLst/>
                <a:latin typeface="Calibri" panose="020F0502020204030204" pitchFamily="34" charset="0"/>
                <a:ea typeface="+mj-ea"/>
                <a:cs typeface="+mj-cs"/>
              </a:rPr>
              <a:t>- </a:t>
            </a:r>
            <a:r>
              <a:rPr lang="de-DE" altLang="de-DE" spc="-100" dirty="0"/>
              <a:t>Mögliche Anzeichen </a:t>
            </a:r>
            <a:r>
              <a:rPr lang="de-DE" altLang="de-DE" spc="-100" dirty="0" smtClean="0"/>
              <a:t> </a:t>
            </a:r>
            <a:endParaRPr lang="de-DE" alt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8609376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/>
              </a:buClr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Für das Schwänzen können unterschiedliche Bereiche und Faktoren eine Rolle spielen.</a:t>
            </a:r>
          </a:p>
          <a:p>
            <a:pPr>
              <a:buClr>
                <a:schemeClr val="bg2"/>
              </a:buClr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Die Faktoren lassen sich in individuelle Faktoren, familiäre/soziale Faktoren und schulbezogene Faktoren einteilen </a:t>
            </a:r>
            <a:r>
              <a:rPr lang="de-DE" dirty="0">
                <a:solidFill>
                  <a:schemeClr val="tx1"/>
                </a:solidFill>
                <a:latin typeface="Arial" charset="0"/>
                <a:sym typeface="Wingdings"/>
              </a:rPr>
              <a:t>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Es bestehen fast immer mehrere Ursachen und Wechselwirkungen</a:t>
            </a:r>
            <a:r>
              <a:rPr lang="de-DE" dirty="0" smtClean="0">
                <a:solidFill>
                  <a:schemeClr val="tx1"/>
                </a:solidFill>
                <a:latin typeface="Arial" charset="0"/>
              </a:rPr>
              <a:t>.</a:t>
            </a:r>
            <a:endParaRPr lang="de-DE" dirty="0">
              <a:solidFill>
                <a:schemeClr val="tx1"/>
              </a:solidFill>
              <a:latin typeface="Arial" charset="0"/>
            </a:endParaRPr>
          </a:p>
          <a:p>
            <a:pPr>
              <a:buClr>
                <a:schemeClr val="bg2"/>
              </a:buClr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Häufig schwänzende Schüler sind in ihrer Schulkarriere zumeist schulischen Versagenserlebnissen </a:t>
            </a:r>
            <a:r>
              <a:rPr lang="de-DE" dirty="0" smtClean="0">
                <a:solidFill>
                  <a:schemeClr val="tx1"/>
                </a:solidFill>
                <a:latin typeface="Arial" charset="0"/>
              </a:rPr>
              <a:t>ausgesetzt, die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sich in schlechten Noten </a:t>
            </a:r>
            <a:r>
              <a:rPr lang="de-DE" dirty="0" smtClean="0">
                <a:solidFill>
                  <a:schemeClr val="tx1"/>
                </a:solidFill>
                <a:latin typeface="Arial" charset="0"/>
              </a:rPr>
              <a:t>und Klassenwiederholungen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artikulieren und zu </a:t>
            </a:r>
            <a:r>
              <a:rPr lang="de-DE" dirty="0">
                <a:solidFill>
                  <a:schemeClr val="tx1"/>
                </a:solidFill>
                <a:latin typeface="Arial" charset="0"/>
                <a:sym typeface="Wingdings" panose="05000000000000000000" pitchFamily="2" charset="2"/>
              </a:rPr>
              <a:t>negativem Selbstkonzept führen</a:t>
            </a:r>
            <a:r>
              <a:rPr lang="de-DE" dirty="0" smtClean="0">
                <a:solidFill>
                  <a:schemeClr val="tx1"/>
                </a:solidFill>
                <a:latin typeface="Arial" charset="0"/>
                <a:sym typeface="Wingdings" panose="05000000000000000000" pitchFamily="2" charset="2"/>
              </a:rPr>
              <a:t>.  Perspektivlosigkeit</a:t>
            </a:r>
            <a:endParaRPr lang="de-DE" dirty="0">
              <a:solidFill>
                <a:schemeClr val="tx1"/>
              </a:solidFill>
              <a:latin typeface="Arial" charset="0"/>
              <a:sym typeface="Wingdings" panose="05000000000000000000" pitchFamily="2" charset="2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Schulschwänzen - Mögliche Ursachen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2669660"/>
      </p:ext>
    </p:extLst>
  </p:cSld>
  <p:clrMapOvr>
    <a:masterClrMapping/>
  </p:clrMapOvr>
  <p:transition>
    <p:pull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de-DE" altLang="de-DE" sz="2000" b="1" dirty="0" smtClean="0">
                <a:latin typeface="+mj-lt"/>
              </a:rPr>
              <a:t>Individuelle Faktoren</a:t>
            </a:r>
          </a:p>
          <a:p>
            <a:pPr marL="541338" lvl="1" indent="-354013" eaLnBrk="1" hangingPunct="1">
              <a:spcBef>
                <a:spcPts val="6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Negatives Selbstkonzept schulischer Fähigkeiten und Fertigkeiten </a:t>
            </a:r>
          </a:p>
          <a:p>
            <a:pPr marL="541338" lvl="1" indent="-354013" eaLnBrk="1" hangingPunct="1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Perspektivlosigkeit, Zukunft wird düster gesehen</a:t>
            </a:r>
          </a:p>
          <a:p>
            <a:pPr marL="541338" lvl="1" indent="-354013" eaLnBrk="1" hangingPunct="1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erste Erwerbstätigkeit bei Jugendlichen</a:t>
            </a:r>
          </a:p>
          <a:p>
            <a:pPr marL="541338" lvl="1" indent="-354013" eaLnBrk="1" hangingPunct="1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Testen von Grenzen, entwicklungsbedingte Konfrontation mit Autoritäten</a:t>
            </a:r>
          </a:p>
          <a:p>
            <a:pPr marL="541338" lvl="1" indent="-354013" eaLnBrk="1" hangingPunct="1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Mangelnde Sprachkenntnisse (Integration)</a:t>
            </a:r>
          </a:p>
          <a:p>
            <a:pPr marL="541338" lvl="1" indent="-354013" eaLnBrk="1" hangingPunct="1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Individuelle Probleme im Leistungsbereich</a:t>
            </a:r>
          </a:p>
          <a:p>
            <a:pPr marL="541338" lvl="1" indent="-354013" eaLnBrk="1" hangingPunct="1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Vermeidung von Anstrengung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Schulschwänzen</a:t>
            </a:r>
            <a:r>
              <a:rPr lang="de-DE" altLang="de-DE" baseline="0" dirty="0" smtClean="0"/>
              <a:t> - </a:t>
            </a:r>
            <a:r>
              <a:rPr lang="de-DE" altLang="de-DE" dirty="0" smtClean="0"/>
              <a:t>Mögliche Ursachen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de-DE" altLang="de-DE" sz="2000" b="1" dirty="0">
                <a:latin typeface="+mj-lt"/>
              </a:rPr>
              <a:t>Familiäre und soziale Faktoren</a:t>
            </a:r>
          </a:p>
          <a:p>
            <a:pPr marL="541338" lvl="1" indent="-354013" eaLnBrk="1" hangingPunct="1">
              <a:spcBef>
                <a:spcPts val="6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2000" dirty="0">
                <a:latin typeface="+mj-lt"/>
                <a:ea typeface="+mn-ea"/>
                <a:cs typeface="+mn-cs"/>
              </a:rPr>
              <a:t>Schwach ausgeprägtes elterliches Kontrollverhalten hinsichtlich schulischer Angelegenheiten</a:t>
            </a:r>
          </a:p>
          <a:p>
            <a:pPr marL="541338" lvl="1" indent="-354013" eaLnBrk="1" hangingPunct="1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altLang="de-DE" sz="2000" dirty="0">
                <a:latin typeface="+mj-lt"/>
                <a:ea typeface="+mn-ea"/>
                <a:cs typeface="+mn-cs"/>
              </a:rPr>
              <a:t>Schwierige soziale Situation (psychische und physische  Vernachlässigung, Konflikte zwischen den Eltern, soziokulturelle Benachteiligung)</a:t>
            </a:r>
          </a:p>
          <a:p>
            <a:pPr marL="541338" lvl="1" indent="-354013" eaLnBrk="1" hangingPunct="1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altLang="de-DE" sz="2000" dirty="0">
                <a:latin typeface="+mj-lt"/>
                <a:ea typeface="+mn-ea"/>
                <a:cs typeface="+mn-cs"/>
              </a:rPr>
              <a:t>Geringes Bildungsinteresse der Eltern</a:t>
            </a:r>
          </a:p>
          <a:p>
            <a:pPr marL="541338" lvl="1" indent="-354013" eaLnBrk="1" hangingPunct="1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altLang="de-DE" sz="2000" dirty="0">
                <a:latin typeface="+mj-lt"/>
                <a:ea typeface="+mn-ea"/>
                <a:cs typeface="+mn-cs"/>
              </a:rPr>
              <a:t>psychosoziale Erkrankungen im familiären Kontext</a:t>
            </a:r>
          </a:p>
          <a:p>
            <a:pPr marL="541338" lvl="1" indent="-354013" eaLnBrk="1" hangingPunct="1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altLang="de-DE" sz="2000" dirty="0">
                <a:latin typeface="+mj-lt"/>
                <a:ea typeface="+mn-ea"/>
                <a:cs typeface="+mn-cs"/>
              </a:rPr>
              <a:t>Übernahme von familiären oder häuslichen Pflichten</a:t>
            </a:r>
          </a:p>
          <a:p>
            <a:pPr marL="541338" lvl="1" indent="-354013" eaLnBrk="1" hangingPunct="1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altLang="de-DE" sz="2000" dirty="0">
                <a:latin typeface="+mj-lt"/>
                <a:ea typeface="+mn-ea"/>
                <a:cs typeface="+mn-cs"/>
              </a:rPr>
              <a:t>Peers: Gruppendruck, Nachahmung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Schulschwänzen</a:t>
            </a:r>
            <a:r>
              <a:rPr lang="de-DE" altLang="de-DE" baseline="0" dirty="0" smtClean="0"/>
              <a:t> - </a:t>
            </a:r>
            <a:r>
              <a:rPr lang="de-DE" altLang="de-DE" dirty="0" smtClean="0"/>
              <a:t>Mögliche Ursachen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de-DE" altLang="de-DE" sz="2000" b="1" dirty="0" smtClean="0">
                <a:latin typeface="+mj-lt"/>
              </a:rPr>
              <a:t>Schulbezogene Faktoren</a:t>
            </a:r>
          </a:p>
          <a:p>
            <a:pPr marL="541338" lvl="1" indent="-354013"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Desinteresse am Unterricht </a:t>
            </a:r>
          </a:p>
          <a:p>
            <a:pPr marL="541338" lvl="1" indent="-354013"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Negativ wahrgenommenes Klassen- oder Schulklima          </a:t>
            </a:r>
            <a:endParaRPr lang="de-DE" altLang="de-DE" sz="2000" dirty="0">
              <a:latin typeface="+mj-lt"/>
            </a:endParaRPr>
          </a:p>
          <a:p>
            <a:pPr marL="541338" lvl="1" indent="-354013"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2000" dirty="0" smtClean="0">
                <a:latin typeface="+mj-lt"/>
              </a:rPr>
              <a:t>Schlechte/gestörte/nicht vorhandene Beziehung zwischen </a:t>
            </a:r>
          </a:p>
          <a:p>
            <a:pPr marL="1150938" lvl="2" eaLnBrk="1" hangingPunct="1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SzPct val="75000"/>
              <a:buFontTx/>
              <a:buChar char="-"/>
            </a:pPr>
            <a:r>
              <a:rPr lang="de-DE" altLang="de-DE" dirty="0" smtClean="0">
                <a:latin typeface="+mj-lt"/>
              </a:rPr>
              <a:t>Schüler/in und Lehrkräften </a:t>
            </a:r>
          </a:p>
          <a:p>
            <a:pPr marL="1150938" lvl="2" eaLnBrk="1" hangingPunct="1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SzPct val="75000"/>
              <a:buFontTx/>
              <a:buChar char="-"/>
            </a:pPr>
            <a:r>
              <a:rPr lang="de-DE" altLang="de-DE" dirty="0" smtClean="0">
                <a:latin typeface="+mj-lt"/>
              </a:rPr>
              <a:t>Schüler/in und anderen Schülern/innen</a:t>
            </a:r>
          </a:p>
          <a:p>
            <a:pPr marL="1150938" lvl="2" eaLnBrk="1" hangingPunct="1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SzPct val="75000"/>
              <a:buFontTx/>
              <a:buChar char="-"/>
            </a:pPr>
            <a:r>
              <a:rPr lang="de-DE" altLang="de-DE" dirty="0" smtClean="0">
                <a:latin typeface="+mj-lt"/>
              </a:rPr>
              <a:t>Eltern und Lehrkräften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600" dirty="0" smtClean="0"/>
              <a:t>Schulschwänzen - Mögliche Ursachen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Schulangst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pPr>
              <a:defRPr/>
            </a:pPr>
            <a:fld id="{D6BF8FF4-766E-4ABD-B514-8A135D97A75D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611882" y="4551511"/>
            <a:ext cx="67045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dirty="0" smtClean="0">
                <a:latin typeface="+mj-lt"/>
              </a:rPr>
              <a:t>Angst </a:t>
            </a:r>
            <a:r>
              <a:rPr lang="de-DE" altLang="de-DE" sz="2400" dirty="0">
                <a:latin typeface="+mj-lt"/>
              </a:rPr>
              <a:t>vor </a:t>
            </a:r>
            <a:r>
              <a:rPr lang="de-DE" altLang="de-DE" sz="2400" dirty="0" smtClean="0">
                <a:latin typeface="+mj-lt"/>
              </a:rPr>
              <a:t>konkreten Belastungen in der Schule</a:t>
            </a:r>
            <a:endParaRPr lang="de-DE" altLang="de-DE" sz="2400" dirty="0">
              <a:latin typeface="+mj-lt"/>
            </a:endParaRPr>
          </a:p>
        </p:txBody>
      </p:sp>
      <p:sp>
        <p:nvSpPr>
          <p:cNvPr id="20485" name="AutoShape 4"/>
          <p:cNvSpPr>
            <a:spLocks noChangeArrowheads="1"/>
          </p:cNvSpPr>
          <p:nvPr/>
        </p:nvSpPr>
        <p:spPr bwMode="auto">
          <a:xfrm>
            <a:off x="963613" y="4682753"/>
            <a:ext cx="649287" cy="215900"/>
          </a:xfrm>
          <a:prstGeom prst="right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Bei der Schulangst besteht eine konkrete Belastung/Furcht vor Bedrohungsmomenten in der Schule, bei denen die Bedrohungsreize von </a:t>
            </a:r>
            <a:r>
              <a:rPr lang="de-DE" dirty="0" err="1" smtClean="0">
                <a:solidFill>
                  <a:schemeClr val="tx1"/>
                </a:solidFill>
                <a:latin typeface="Arial" charset="0"/>
              </a:rPr>
              <a:t>MitschülerInnen</a:t>
            </a:r>
            <a:r>
              <a:rPr lang="de-DE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wie auch </a:t>
            </a:r>
            <a:r>
              <a:rPr lang="de-DE" dirty="0" err="1" smtClean="0">
                <a:solidFill>
                  <a:schemeClr val="tx1"/>
                </a:solidFill>
                <a:latin typeface="Arial" charset="0"/>
              </a:rPr>
              <a:t>LehrerInnen</a:t>
            </a:r>
            <a:r>
              <a:rPr lang="de-DE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ausgehen </a:t>
            </a:r>
            <a:r>
              <a:rPr lang="de-DE" dirty="0" smtClean="0">
                <a:solidFill>
                  <a:schemeClr val="tx1"/>
                </a:solidFill>
                <a:latin typeface="Arial" charset="0"/>
              </a:rPr>
              <a:t>können oder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soziale bzw. leistungsthematische Situationen betreffen. </a:t>
            </a:r>
          </a:p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  <a:latin typeface="Arial" charset="0"/>
            </a:endParaRPr>
          </a:p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1"/>
                </a:solidFill>
                <a:latin typeface="Arial" charset="0"/>
              </a:rPr>
              <a:t>SchülerInnen</a:t>
            </a:r>
            <a:r>
              <a:rPr lang="de-DE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verweigern die Schule, weil sie z.B. erpresst, bedroht oder verprügelt werden, was im Zusammenhang mit Jugendgewalt und Mobbing zu sehen ist.</a:t>
            </a:r>
            <a:endParaRPr lang="de-DE" altLang="de-DE" dirty="0"/>
          </a:p>
          <a:p>
            <a:pPr>
              <a:buClr>
                <a:schemeClr val="bg2"/>
              </a:buClr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Schulangst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857714"/>
      </p:ext>
    </p:extLst>
  </p:cSld>
  <p:clrMapOvr>
    <a:masterClrMapping/>
  </p:clrMapOvr>
  <p:transition>
    <p:pull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600" dirty="0" smtClean="0"/>
              <a:t>Schulangst - </a:t>
            </a:r>
            <a:br>
              <a:rPr lang="de-DE" altLang="de-DE" sz="3600" dirty="0" smtClean="0"/>
            </a:br>
            <a:r>
              <a:rPr lang="de-DE" altLang="de-DE" sz="3400" dirty="0" smtClean="0"/>
              <a:t>Allgemeine Angstsymptome als Anzeichen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395537" y="2420888"/>
            <a:ext cx="3960439" cy="288032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1" hangingPunct="1">
              <a:defRPr/>
            </a:pPr>
            <a:r>
              <a:rPr lang="de-DE" altLang="de-DE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Äußeres Verhalten</a:t>
            </a:r>
          </a:p>
          <a:p>
            <a:pPr eaLnBrk="1" hangingPunct="1">
              <a:defRPr/>
            </a:pPr>
            <a:endParaRPr lang="de-DE" altLang="de-DE" sz="1000" b="1" dirty="0">
              <a:effectLst>
                <a:outerShdw blurRad="38100" dist="38100" dir="2700000" algn="tl">
                  <a:srgbClr val="FFFFFF"/>
                </a:outerShdw>
              </a:effectLst>
              <a:latin typeface="+mj-lt"/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Hektik</a:t>
            </a:r>
            <a:r>
              <a:rPr lang="de-DE" altLang="de-DE" sz="16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, Zittern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Konzentrationsprobleme</a:t>
            </a:r>
            <a:endParaRPr lang="de-DE" altLang="de-DE" sz="1600" dirty="0">
              <a:effectLst>
                <a:outerShdw blurRad="38100" dist="38100" dir="2700000" algn="tl">
                  <a:srgbClr val="FFFFFF"/>
                </a:outerShdw>
              </a:effectLst>
              <a:latin typeface="+mj-lt"/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Unruhiger Wechsel zwischen  </a:t>
            </a: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 </a:t>
            </a:r>
            <a:b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</a:b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         verschiedenen </a:t>
            </a:r>
            <a:r>
              <a:rPr lang="de-DE" altLang="de-DE" sz="16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Tätigkeiten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Wutausbrüche oder </a:t>
            </a:r>
            <a:r>
              <a:rPr lang="de-DE" altLang="de-DE" sz="16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Rückzug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Langfristig </a:t>
            </a:r>
            <a:endParaRPr lang="de-DE" altLang="de-DE" sz="1600" dirty="0">
              <a:effectLst>
                <a:outerShdw blurRad="38100" dist="38100" dir="2700000" algn="tl">
                  <a:srgbClr val="FFFFFF"/>
                </a:outerShdw>
              </a:effectLst>
              <a:latin typeface="+mj-lt"/>
              <a:sym typeface="Wingdings" pitchFamily="2" charset="2"/>
            </a:endParaRPr>
          </a:p>
          <a:p>
            <a:pPr lvl="1" eaLnBrk="1" hangingPunct="1">
              <a:defRPr/>
            </a:pPr>
            <a:r>
              <a:rPr lang="de-DE" altLang="de-DE" sz="1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sym typeface="Wingdings" panose="05000000000000000000" pitchFamily="2" charset="2"/>
              </a:rPr>
              <a:t> </a:t>
            </a:r>
            <a:r>
              <a:rPr lang="de-DE" altLang="de-DE" sz="16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sym typeface="Wingdings" pitchFamily="2" charset="2"/>
              </a:rPr>
              <a:t>Zwanghaftes Verhalten</a:t>
            </a:r>
          </a:p>
          <a:p>
            <a:pPr lvl="1" eaLnBrk="1" hangingPunct="1">
              <a:defRPr/>
            </a:pPr>
            <a:r>
              <a:rPr lang="de-DE" altLang="de-DE" sz="1200" dirty="0">
                <a:effectLst>
                  <a:outerShdw blurRad="38100" dist="38100" dir="2700000" algn="tl">
                    <a:srgbClr val="FFFFFF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sym typeface="Wingdings" pitchFamily="2" charset="2"/>
              </a:rPr>
              <a:t> </a:t>
            </a:r>
            <a:r>
              <a:rPr lang="de-DE" altLang="de-DE" sz="16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sym typeface="Wingdings" pitchFamily="2" charset="2"/>
              </a:rPr>
              <a:t>Depression</a:t>
            </a:r>
          </a:p>
          <a:p>
            <a:pPr lvl="1" eaLnBrk="1" hangingPunct="1">
              <a:defRPr/>
            </a:pPr>
            <a:r>
              <a:rPr lang="de-DE" altLang="de-DE" sz="1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sym typeface="Wingdings" pitchFamily="2" charset="2"/>
              </a:rPr>
              <a:t></a:t>
            </a: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sym typeface="Wingdings" pitchFamily="2" charset="2"/>
              </a:rPr>
              <a:t> </a:t>
            </a:r>
            <a:r>
              <a:rPr lang="de-DE" altLang="de-DE" sz="16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sym typeface="Wingdings" pitchFamily="2" charset="2"/>
              </a:rPr>
              <a:t>Substanzmissbrauch</a:t>
            </a:r>
            <a:endParaRPr lang="de-DE" altLang="de-DE" sz="1600" dirty="0">
              <a:effectLst>
                <a:outerShdw blurRad="38100" dist="38100" dir="2700000" algn="tl">
                  <a:srgbClr val="FFFFFF"/>
                </a:outerShdw>
              </a:effectLst>
              <a:latin typeface="+mj-lt"/>
            </a:endParaRPr>
          </a:p>
        </p:txBody>
      </p:sp>
      <p:sp>
        <p:nvSpPr>
          <p:cNvPr id="323589" name="Rectangle 5"/>
          <p:cNvSpPr>
            <a:spLocks noChangeArrowheads="1"/>
          </p:cNvSpPr>
          <p:nvPr/>
        </p:nvSpPr>
        <p:spPr bwMode="auto">
          <a:xfrm>
            <a:off x="5868144" y="1916832"/>
            <a:ext cx="2880617" cy="2592388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de-DE" altLang="de-DE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Subjektives Erleben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de-DE" altLang="de-DE" sz="1000" b="1" dirty="0">
              <a:effectLst>
                <a:outerShdw blurRad="38100" dist="38100" dir="2700000" algn="tl">
                  <a:srgbClr val="FFFFFF"/>
                </a:outerShdw>
              </a:effectLst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Viele </a:t>
            </a:r>
            <a:r>
              <a:rPr lang="de-DE" altLang="de-DE" sz="16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Sorgen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Aufgeregtheit</a:t>
            </a:r>
            <a:r>
              <a:rPr lang="de-DE" altLang="de-DE" sz="16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/ Nervosität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Hilflosigkeit</a:t>
            </a:r>
            <a:endParaRPr lang="de-DE" altLang="de-DE" sz="1600" dirty="0">
              <a:effectLst>
                <a:outerShdw blurRad="38100" dist="38100" dir="2700000" algn="tl">
                  <a:srgbClr val="FFFFFF"/>
                </a:outerShdw>
              </a:effectLst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Tendenz </a:t>
            </a:r>
            <a:r>
              <a:rPr lang="de-DE" altLang="de-DE" sz="16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zur Flucht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Pessimistische Erwartungen</a:t>
            </a:r>
            <a:endParaRPr lang="de-DE" altLang="de-DE" sz="1600" b="1" dirty="0">
              <a:latin typeface="+mj-lt"/>
            </a:endParaRPr>
          </a:p>
        </p:txBody>
      </p:sp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3923928" y="4149080"/>
            <a:ext cx="2879725" cy="25209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1" hangingPunct="1">
              <a:defRPr/>
            </a:pPr>
            <a:r>
              <a:rPr lang="de-DE" altLang="de-DE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Körperliche Symptome</a:t>
            </a:r>
          </a:p>
          <a:p>
            <a:pPr eaLnBrk="1" hangingPunct="1">
              <a:defRPr/>
            </a:pPr>
            <a:endParaRPr lang="de-DE" altLang="de-DE" sz="1000" b="1" dirty="0">
              <a:effectLst>
                <a:outerShdw blurRad="38100" dist="38100" dir="2700000" algn="tl">
                  <a:srgbClr val="FFFFFF"/>
                </a:outerShdw>
              </a:effectLst>
              <a:latin typeface="+mj-lt"/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Herzklopfen</a:t>
            </a:r>
            <a:endParaRPr lang="de-DE" altLang="de-DE" sz="1600" dirty="0">
              <a:effectLst>
                <a:outerShdw blurRad="38100" dist="38100" dir="2700000" algn="tl">
                  <a:srgbClr val="FFFFFF"/>
                </a:outerShdw>
              </a:effectLst>
              <a:latin typeface="+mj-lt"/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Kreislaufbeschwerden</a:t>
            </a:r>
            <a:endParaRPr lang="de-DE" altLang="de-DE" sz="1600" dirty="0">
              <a:effectLst>
                <a:outerShdw blurRad="38100" dist="38100" dir="2700000" algn="tl">
                  <a:srgbClr val="FFFFFF"/>
                </a:outerShdw>
              </a:effectLst>
              <a:latin typeface="+mj-lt"/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Schweißausbruch</a:t>
            </a:r>
            <a:endParaRPr lang="de-DE" altLang="de-DE" sz="1600" dirty="0">
              <a:effectLst>
                <a:outerShdw blurRad="38100" dist="38100" dir="2700000" algn="tl">
                  <a:srgbClr val="FFFFFF"/>
                </a:outerShdw>
              </a:effectLst>
              <a:latin typeface="+mj-lt"/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Blässe</a:t>
            </a:r>
            <a:endParaRPr lang="de-DE" altLang="de-DE" sz="1600" dirty="0">
              <a:effectLst>
                <a:outerShdw blurRad="38100" dist="38100" dir="2700000" algn="tl">
                  <a:srgbClr val="FFFFFF"/>
                </a:outerShdw>
              </a:effectLst>
              <a:latin typeface="+mj-lt"/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Magen-</a:t>
            </a:r>
            <a:r>
              <a:rPr lang="de-DE" altLang="de-DE" sz="16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/Darmbeschwerden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Bettnässen</a:t>
            </a:r>
            <a:endParaRPr lang="de-DE" altLang="de-DE" sz="1600" dirty="0">
              <a:effectLst>
                <a:outerShdw blurRad="38100" dist="38100" dir="2700000" algn="tl">
                  <a:srgbClr val="FFFFFF"/>
                </a:outerShdw>
              </a:effectLst>
              <a:latin typeface="+mj-lt"/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Kopfschmerzen</a:t>
            </a:r>
            <a:endParaRPr lang="de-DE" altLang="de-DE" sz="1600" dirty="0">
              <a:effectLst>
                <a:outerShdw blurRad="38100" dist="38100" dir="2700000" algn="tl">
                  <a:srgbClr val="FFFFFF"/>
                </a:outerShdw>
              </a:effectLst>
              <a:latin typeface="+mj-lt"/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Schlaflosigkeit</a:t>
            </a:r>
            <a:endParaRPr lang="de-DE" altLang="de-DE" sz="1600" dirty="0">
              <a:latin typeface="+mj-lt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8" grpId="0" animBg="1"/>
      <p:bldP spid="323589" grpId="0" animBg="1"/>
      <p:bldP spid="32358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rgbClr val="CC0000"/>
              </a:buClr>
            </a:pPr>
            <a:r>
              <a:rPr lang="de-DE" altLang="de-DE" dirty="0" smtClean="0">
                <a:latin typeface="+mj-lt"/>
              </a:rPr>
              <a:t>Fehlen im Unterricht </a:t>
            </a:r>
            <a:br>
              <a:rPr lang="de-DE" altLang="de-DE" dirty="0" smtClean="0">
                <a:latin typeface="+mj-lt"/>
              </a:rPr>
            </a:br>
            <a:r>
              <a:rPr lang="de-DE" altLang="de-DE" sz="1800" dirty="0" smtClean="0">
                <a:latin typeface="+mj-lt"/>
                <a:sym typeface="Wingdings" panose="05000000000000000000" pitchFamily="2" charset="2"/>
              </a:rPr>
              <a:t> </a:t>
            </a:r>
            <a:r>
              <a:rPr lang="de-DE" altLang="de-DE" dirty="0" smtClean="0">
                <a:latin typeface="+mj-lt"/>
              </a:rPr>
              <a:t>anfangs meist stundenweise oder an Klassenarbeitstagen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rgbClr val="CC0000"/>
              </a:buClr>
            </a:pPr>
            <a:r>
              <a:rPr lang="de-DE" altLang="de-DE" dirty="0" smtClean="0">
                <a:latin typeface="+mj-lt"/>
              </a:rPr>
              <a:t>Fehlen i.d.R. mit Wissen der Eltern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rgbClr val="CC0000"/>
              </a:buClr>
            </a:pPr>
            <a:r>
              <a:rPr lang="de-DE" altLang="de-DE" dirty="0" smtClean="0">
                <a:latin typeface="+mj-lt"/>
              </a:rPr>
              <a:t>Antriebsstörung, Passivität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rgbClr val="CC0000"/>
              </a:buClr>
            </a:pPr>
            <a:r>
              <a:rPr lang="de-DE" altLang="de-DE" dirty="0" smtClean="0">
                <a:latin typeface="+mj-lt"/>
              </a:rPr>
              <a:t>Rückzug, Realitäten werden erfunden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rgbClr val="CC0000"/>
              </a:buClr>
            </a:pPr>
            <a:r>
              <a:rPr lang="de-DE" altLang="de-DE" dirty="0" smtClean="0">
                <a:latin typeface="+mj-lt"/>
              </a:rPr>
              <a:t>Vermeiden von Gesprächen und Kontakten</a:t>
            </a:r>
            <a:endParaRPr lang="de-DE" altLang="de-DE" dirty="0">
              <a:latin typeface="+mj-lt"/>
            </a:endParaRPr>
          </a:p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Schulangst - Mögliche Anzeichen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96375944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</a:pPr>
            <a:r>
              <a:rPr lang="de-DE" sz="2000" dirty="0" smtClean="0"/>
              <a:t>Begriffsklärung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</a:pPr>
            <a:r>
              <a:rPr lang="de-DE" sz="2000" dirty="0" smtClean="0"/>
              <a:t>Erscheinungsformen, Anzeichen &amp; Ursachen</a:t>
            </a:r>
            <a:endParaRPr lang="de-DE" sz="2000" dirty="0"/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</a:pPr>
            <a:r>
              <a:rPr lang="de-DE" sz="2000" dirty="0" smtClean="0"/>
              <a:t>Mögliche Folgen von Schulabsentismus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</a:pPr>
            <a:r>
              <a:rPr lang="de-DE" sz="2000" dirty="0" smtClean="0"/>
              <a:t>Handlungsschritte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</a:pPr>
            <a:r>
              <a:rPr lang="de-DE" sz="2000" dirty="0" smtClean="0"/>
              <a:t>Interventionsschwerpunkte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</a:pPr>
            <a:r>
              <a:rPr lang="de-DE" sz="2000" dirty="0" smtClean="0"/>
              <a:t>Wichtige </a:t>
            </a:r>
            <a:r>
              <a:rPr lang="de-DE" sz="2000" dirty="0" smtClean="0"/>
              <a:t>Schutzfaktoren</a:t>
            </a:r>
            <a:endParaRPr lang="de-DE" sz="2000" dirty="0" smtClean="0"/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</a:pPr>
            <a:r>
              <a:rPr lang="de-DE" sz="2000" dirty="0" smtClean="0"/>
              <a:t>Austausch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Inhalte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0871632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5536" y="1844824"/>
            <a:ext cx="4104008" cy="3168352"/>
          </a:xfrm>
        </p:spPr>
        <p:txBody>
          <a:bodyPr/>
          <a:lstStyle/>
          <a:p>
            <a:pPr eaLnBrk="1" hangingPunct="1"/>
            <a:r>
              <a:rPr lang="de-DE" altLang="de-DE" sz="2400" dirty="0"/>
              <a:t>Schulbezogene Faktoren</a:t>
            </a:r>
          </a:p>
          <a:p>
            <a:pPr lvl="1" eaLnBrk="1" hangingPunct="1"/>
            <a:r>
              <a:rPr lang="de-DE" altLang="de-DE" dirty="0" err="1" smtClean="0"/>
              <a:t>LehrerInnen</a:t>
            </a:r>
            <a:endParaRPr lang="de-DE" altLang="de-DE" dirty="0"/>
          </a:p>
          <a:p>
            <a:pPr lvl="1" eaLnBrk="1" hangingPunct="1"/>
            <a:r>
              <a:rPr lang="de-DE" altLang="de-DE" dirty="0" err="1" smtClean="0"/>
              <a:t>SchülerInnen</a:t>
            </a:r>
            <a:endParaRPr lang="de-DE" altLang="de-DE" dirty="0"/>
          </a:p>
          <a:p>
            <a:pPr lvl="1" eaLnBrk="1" hangingPunct="1"/>
            <a:r>
              <a:rPr lang="de-DE" altLang="de-DE" dirty="0"/>
              <a:t>Allg. Klima</a:t>
            </a:r>
          </a:p>
          <a:p>
            <a:pPr lvl="1" eaLnBrk="1" hangingPunct="1"/>
            <a:r>
              <a:rPr lang="de-DE" altLang="de-DE" dirty="0"/>
              <a:t>Mobbing</a:t>
            </a:r>
          </a:p>
          <a:p>
            <a:pPr lvl="1" eaLnBrk="1" hangingPunct="1"/>
            <a:r>
              <a:rPr lang="de-DE" altLang="de-DE" dirty="0"/>
              <a:t>Gewalt</a:t>
            </a:r>
          </a:p>
          <a:p>
            <a:pPr lvl="1" eaLnBrk="1" hangingPunct="1"/>
            <a:r>
              <a:rPr lang="de-DE" altLang="de-DE" dirty="0"/>
              <a:t>Schlechte Leistungen</a:t>
            </a:r>
          </a:p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4008" y="1844824"/>
            <a:ext cx="4032000" cy="3168352"/>
          </a:xfrm>
        </p:spPr>
        <p:txBody>
          <a:bodyPr/>
          <a:lstStyle/>
          <a:p>
            <a:pPr eaLnBrk="1" hangingPunct="1"/>
            <a:r>
              <a:rPr lang="de-DE" altLang="de-DE" sz="2400" dirty="0"/>
              <a:t>Individuelle Faktoren</a:t>
            </a:r>
          </a:p>
          <a:p>
            <a:pPr lvl="1" eaLnBrk="1" hangingPunct="1"/>
            <a:r>
              <a:rPr lang="de-DE" altLang="de-DE" dirty="0"/>
              <a:t>Kognitive </a:t>
            </a:r>
            <a:r>
              <a:rPr lang="de-DE" altLang="de-DE" dirty="0" smtClean="0"/>
              <a:t>Über-/</a:t>
            </a:r>
          </a:p>
          <a:p>
            <a:pPr lvl="1" eaLnBrk="1" hangingPunct="1"/>
            <a:r>
              <a:rPr lang="de-DE" altLang="de-DE" dirty="0" smtClean="0"/>
              <a:t>Unterforderung</a:t>
            </a:r>
            <a:endParaRPr lang="de-DE" altLang="de-DE" dirty="0"/>
          </a:p>
          <a:p>
            <a:pPr lvl="1" eaLnBrk="1" hangingPunct="1"/>
            <a:r>
              <a:rPr lang="de-DE" altLang="de-DE" dirty="0"/>
              <a:t>Teilleistungsprobleme</a:t>
            </a:r>
          </a:p>
          <a:p>
            <a:pPr lvl="1" eaLnBrk="1" hangingPunct="1"/>
            <a:r>
              <a:rPr lang="de-DE" altLang="de-DE" dirty="0"/>
              <a:t>Prüfungsängste</a:t>
            </a:r>
          </a:p>
          <a:p>
            <a:pPr lvl="1" eaLnBrk="1" hangingPunct="1"/>
            <a:r>
              <a:rPr lang="de-DE" altLang="de-DE" dirty="0"/>
              <a:t>Sprachprobleme</a:t>
            </a:r>
          </a:p>
          <a:p>
            <a:pPr lvl="1" eaLnBrk="1" hangingPunct="1"/>
            <a:r>
              <a:rPr lang="de-DE" altLang="de-DE" dirty="0"/>
              <a:t>Prägung im Elternhaus</a:t>
            </a:r>
          </a:p>
          <a:p>
            <a:endParaRPr lang="de-DE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Schulangst - Mögliche Ursachen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pPr>
              <a:defRPr/>
            </a:pPr>
            <a:fld id="{1CBD3316-39E6-456C-AA60-96B8D5D6A2EB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sp>
        <p:nvSpPr>
          <p:cNvPr id="324613" name="Text Box 5"/>
          <p:cNvSpPr txBox="1">
            <a:spLocks noChangeArrowheads="1"/>
          </p:cNvSpPr>
          <p:nvPr/>
        </p:nvSpPr>
        <p:spPr bwMode="auto">
          <a:xfrm>
            <a:off x="611560" y="5157192"/>
            <a:ext cx="835292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de-DE" altLang="de-DE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Allgemein: soziale Ängste oder Leistungsängste </a:t>
            </a:r>
          </a:p>
          <a:p>
            <a:pPr eaLnBrk="1" hangingPunct="1">
              <a:spcBef>
                <a:spcPct val="50000"/>
              </a:spcBef>
              <a:defRPr/>
            </a:pPr>
            <a:endParaRPr lang="de-DE" altLang="de-DE" sz="2400" dirty="0">
              <a:latin typeface="Arial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229600" cy="43576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de-DE" altLang="de-DE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de-DE" altLang="de-DE" sz="3600" dirty="0" smtClean="0">
                <a:latin typeface="+mj-lt"/>
              </a:rPr>
              <a:t>„Kinder, die unter Schulangst leiden,     haben reale Ängste. </a:t>
            </a:r>
            <a:br>
              <a:rPr lang="de-DE" altLang="de-DE" sz="3600" dirty="0" smtClean="0">
                <a:latin typeface="+mj-lt"/>
              </a:rPr>
            </a:br>
            <a:r>
              <a:rPr lang="de-DE" altLang="de-DE" sz="3600" dirty="0" smtClean="0">
                <a:latin typeface="+mj-lt"/>
              </a:rPr>
              <a:t>  Sie fürchten sich vor Lehrern, Mitschülern, Noten usw., also vor etwas Nachvollziehbarem.“ </a:t>
            </a:r>
          </a:p>
          <a:p>
            <a:pPr algn="ctr" eaLnBrk="1" hangingPunct="1">
              <a:buFont typeface="Wingdings" pitchFamily="2" charset="2"/>
              <a:buNone/>
            </a:pPr>
            <a:endParaRPr lang="de-DE" altLang="de-DE" sz="1200" dirty="0" smtClean="0">
              <a:latin typeface="+mj-lt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de-DE" altLang="de-DE" sz="2000" i="1" dirty="0" smtClean="0">
                <a:latin typeface="+mj-lt"/>
              </a:rPr>
              <a:t>   (Michael Millner)</a:t>
            </a:r>
          </a:p>
          <a:p>
            <a:pPr eaLnBrk="1" hangingPunct="1">
              <a:buFont typeface="Wingdings" pitchFamily="2" charset="2"/>
              <a:buNone/>
            </a:pPr>
            <a:endParaRPr lang="de-DE" altLang="de-DE" sz="2000" i="1" dirty="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Schulangst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0000"/>
              </a:buClr>
            </a:pPr>
            <a:r>
              <a:rPr lang="de-DE" dirty="0"/>
              <a:t>Bei Schulangst gibt es immer einen realen Anlass für die Ängste, die sich sozialen, Leistungs- und Bewährungssituationen zuordnen lassen. </a:t>
            </a:r>
            <a:endParaRPr lang="de-DE" dirty="0" smtClean="0"/>
          </a:p>
          <a:p>
            <a:pPr marL="109537" indent="0">
              <a:buClr>
                <a:srgbClr val="CC0000"/>
              </a:buClr>
              <a:buNone/>
            </a:pPr>
            <a:endParaRPr lang="de-DE" dirty="0"/>
          </a:p>
          <a:p>
            <a:pPr>
              <a:buClr>
                <a:srgbClr val="CC0000"/>
              </a:buClr>
            </a:pPr>
            <a:r>
              <a:rPr lang="de-DE" dirty="0"/>
              <a:t>Die </a:t>
            </a:r>
            <a:r>
              <a:rPr lang="de-DE" dirty="0" err="1" smtClean="0"/>
              <a:t>SchülerInnen</a:t>
            </a:r>
            <a:r>
              <a:rPr lang="de-DE" dirty="0" smtClean="0"/>
              <a:t> </a:t>
            </a:r>
            <a:r>
              <a:rPr lang="de-DE" dirty="0"/>
              <a:t>kennen meist die Anlässe ihrer Ängste und können sie bei Befragung auch benennen. </a:t>
            </a:r>
            <a:endParaRPr lang="de-DE" dirty="0" smtClean="0"/>
          </a:p>
          <a:p>
            <a:pPr marL="109537" indent="0">
              <a:buClr>
                <a:srgbClr val="CC0000"/>
              </a:buClr>
              <a:buNone/>
            </a:pPr>
            <a:endParaRPr lang="de-DE" dirty="0"/>
          </a:p>
          <a:p>
            <a:pPr>
              <a:buClr>
                <a:srgbClr val="CC0000"/>
              </a:buClr>
            </a:pPr>
            <a:r>
              <a:rPr lang="de-DE" dirty="0"/>
              <a:t>ACHTUNG: es gibt aber auch Anlässe, die </a:t>
            </a:r>
            <a:r>
              <a:rPr lang="de-DE" dirty="0" err="1" smtClean="0"/>
              <a:t>SchülerInnen</a:t>
            </a:r>
            <a:r>
              <a:rPr lang="de-DE" dirty="0" smtClean="0"/>
              <a:t> </a:t>
            </a:r>
            <a:r>
              <a:rPr lang="de-DE" dirty="0"/>
              <a:t>aus Angst/Scham nicht sofort benennen </a:t>
            </a:r>
            <a:r>
              <a:rPr lang="de-DE" dirty="0" smtClean="0"/>
              <a:t>wollen </a:t>
            </a:r>
            <a:r>
              <a:rPr lang="de-DE" dirty="0"/>
              <a:t>z.B. verdeckte </a:t>
            </a:r>
            <a:r>
              <a:rPr lang="de-DE" dirty="0" smtClean="0"/>
              <a:t>Mobbing-Problematiken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Schulangst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5719354"/>
      </p:ext>
    </p:extLst>
  </p:cSld>
  <p:clrMapOvr>
    <a:masterClrMapping/>
  </p:clrMapOvr>
  <p:transition>
    <p:pull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pPr>
              <a:defRPr/>
            </a:pPr>
            <a:fld id="{D6BF8FF4-766E-4ABD-B514-8A135D97A75D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1641474" y="4365104"/>
            <a:ext cx="69629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dirty="0"/>
              <a:t>Angst vor Trennung aus vertrautem Milieu</a:t>
            </a:r>
          </a:p>
        </p:txBody>
      </p:sp>
      <p:sp>
        <p:nvSpPr>
          <p:cNvPr id="24581" name="AutoShape 4"/>
          <p:cNvSpPr>
            <a:spLocks noChangeArrowheads="1"/>
          </p:cNvSpPr>
          <p:nvPr/>
        </p:nvSpPr>
        <p:spPr bwMode="auto">
          <a:xfrm>
            <a:off x="993775" y="4486449"/>
            <a:ext cx="649288" cy="215900"/>
          </a:xfrm>
          <a:prstGeom prst="right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Schulphobie / Trennungsangst</a:t>
            </a:r>
            <a:br>
              <a:rPr lang="de-DE" dirty="0" smtClean="0"/>
            </a:br>
            <a:endParaRPr lang="de-DE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0000"/>
              </a:buClr>
            </a:pPr>
            <a:r>
              <a:rPr lang="de-DE" dirty="0"/>
              <a:t>Die Schulphobie ist für alle Beteiligten sehr belastend und führt fast immer zu komplexen Verwicklungen und Fehlinterpretationen bei Diagnose und Interventionen</a:t>
            </a:r>
          </a:p>
          <a:p>
            <a:pPr>
              <a:buClr>
                <a:srgbClr val="CC0000"/>
              </a:buClr>
            </a:pPr>
            <a:endParaRPr lang="de-DE" dirty="0"/>
          </a:p>
          <a:p>
            <a:pPr>
              <a:buClr>
                <a:srgbClr val="CC0000"/>
              </a:buClr>
            </a:pPr>
            <a:r>
              <a:rPr lang="de-DE" dirty="0"/>
              <a:t>Phobien können als „irrationale“ Ängste verstanden werden, die losgelöst von „realen“ Auslösern heftige Gefühls- und Verhaltensreaktionen bewirken</a:t>
            </a:r>
            <a:r>
              <a:rPr lang="de-DE" dirty="0" smtClean="0"/>
              <a:t>.</a:t>
            </a:r>
          </a:p>
          <a:p>
            <a:pPr marL="109537" indent="0">
              <a:buClr>
                <a:srgbClr val="CC0000"/>
              </a:buClr>
              <a:buNone/>
            </a:pPr>
            <a:endParaRPr lang="de-DE" dirty="0"/>
          </a:p>
          <a:p>
            <a:pPr>
              <a:buClr>
                <a:srgbClr val="CC0000"/>
              </a:buClr>
            </a:pPr>
            <a:r>
              <a:rPr lang="de-DE" dirty="0"/>
              <a:t>Also starke Angst- und Panikreaktionen, die von </a:t>
            </a:r>
            <a:r>
              <a:rPr lang="de-DE" dirty="0" err="1" smtClean="0"/>
              <a:t>BeobachterInnen</a:t>
            </a:r>
            <a:r>
              <a:rPr lang="de-DE" dirty="0" smtClean="0"/>
              <a:t> </a:t>
            </a:r>
            <a:r>
              <a:rPr lang="de-DE" dirty="0"/>
              <a:t>nicht nachvollzogen werden </a:t>
            </a:r>
            <a:r>
              <a:rPr lang="de-DE" dirty="0" smtClean="0"/>
              <a:t>können und von außen erkennbare Auslöser.</a:t>
            </a:r>
            <a:endParaRPr lang="de-DE" dirty="0"/>
          </a:p>
          <a:p>
            <a:pPr marL="109537" indent="0">
              <a:buClr>
                <a:srgbClr val="CC0000"/>
              </a:buClr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Schulphobie / Trennungsangst</a:t>
            </a:r>
          </a:p>
        </p:txBody>
      </p:sp>
    </p:spTree>
    <p:extLst>
      <p:ext uri="{BB962C8B-B14F-4D97-AF65-F5344CB8AC3E}">
        <p14:creationId xmlns:p14="http://schemas.microsoft.com/office/powerpoint/2010/main" val="204216196"/>
      </p:ext>
    </p:extLst>
  </p:cSld>
  <p:clrMapOvr>
    <a:masterClrMapping/>
  </p:clrMapOvr>
  <p:transition>
    <p:pull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/>
              </a:buClr>
            </a:pPr>
            <a:r>
              <a:rPr lang="de-DE" dirty="0" smtClean="0"/>
              <a:t>Schulphobie ist </a:t>
            </a:r>
            <a:r>
              <a:rPr lang="de-DE" dirty="0"/>
              <a:t>eine Trennungsangst (Entwicklungskrise) bei ca. 4 – 12 jährigen, die sich auf dem Hintergrund ungünstiger familiärer Bedingungen entwickelt. </a:t>
            </a:r>
          </a:p>
          <a:p>
            <a:pPr>
              <a:buClr>
                <a:schemeClr val="bg2"/>
              </a:buClr>
            </a:pPr>
            <a:r>
              <a:rPr lang="de-DE" dirty="0"/>
              <a:t>Zusätzlich entsteht ungünstige Dynamik zwischen Schule und Elternhaus, wenn Problematik nicht rasch als solche erkannt wird. </a:t>
            </a:r>
          </a:p>
          <a:p>
            <a:pPr>
              <a:buClr>
                <a:schemeClr val="bg2"/>
              </a:buClr>
            </a:pPr>
            <a:r>
              <a:rPr lang="de-DE" dirty="0"/>
              <a:t>Medizinische Ursachenabklärung sollte erfolgen, kann aber Teil der Problemdynamik werden.</a:t>
            </a:r>
          </a:p>
          <a:p>
            <a:pPr>
              <a:buClr>
                <a:schemeClr val="bg2"/>
              </a:buClr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Schulphobie / Trennungsangst</a:t>
            </a:r>
          </a:p>
        </p:txBody>
      </p:sp>
    </p:spTree>
    <p:extLst>
      <p:ext uri="{BB962C8B-B14F-4D97-AF65-F5344CB8AC3E}">
        <p14:creationId xmlns:p14="http://schemas.microsoft.com/office/powerpoint/2010/main" val="3812429153"/>
      </p:ext>
    </p:extLst>
  </p:cSld>
  <p:clrMapOvr>
    <a:masterClrMapping/>
  </p:clrMapOvr>
  <p:transition>
    <p:pull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6800"/>
            <a:ext cx="8579296" cy="403244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sz="2000" dirty="0" smtClean="0">
                <a:latin typeface="+mj-lt"/>
              </a:rPr>
              <a:t>Vergleichbar mit Anzeichen bei Schulangst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sz="2000" dirty="0" smtClean="0">
                <a:latin typeface="+mj-lt"/>
              </a:rPr>
              <a:t>Häufig begleitet durch starke körperliche Beschwerden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sz="2000" dirty="0" smtClean="0">
                <a:latin typeface="+mj-lt"/>
              </a:rPr>
              <a:t>Oft auch entschuldigtes Fehlen (u.a. durch ärztliche Atteste)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sz="2000" dirty="0" smtClean="0">
                <a:latin typeface="+mj-lt"/>
              </a:rPr>
              <a:t>SchülerIn fehlt (immer!) mit Wissen der Eltern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sz="2000" dirty="0" smtClean="0">
                <a:latin typeface="+mj-lt"/>
              </a:rPr>
              <a:t>Auftreten der Angst häufig schon am Vorabend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sz="2000" dirty="0" smtClean="0">
                <a:latin typeface="+mj-lt"/>
              </a:rPr>
              <a:t>Schleichender Prozess, </a:t>
            </a:r>
            <a:r>
              <a:rPr lang="de-DE" sz="2000" spc="-70" dirty="0" smtClean="0">
                <a:latin typeface="+mj-lt"/>
              </a:rPr>
              <a:t>der auch andere Lebensbereiche betreffen kann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sz="2000" dirty="0" smtClean="0">
                <a:latin typeface="+mj-lt"/>
              </a:rPr>
              <a:t>Dynamik: Versuch der Angstreduktion durch „Kontrolle“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sz="2000" dirty="0" smtClean="0">
                <a:latin typeface="+mj-lt"/>
              </a:rPr>
              <a:t>Leistungsprobleme i.d.R. weniger das Thema</a:t>
            </a:r>
            <a:endParaRPr lang="de-DE" sz="2000" dirty="0">
              <a:latin typeface="+mj-l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Schulphobie - Mögliche Anzeichen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42444735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rgbClr val="CC0000"/>
              </a:buClr>
            </a:pPr>
            <a:r>
              <a:rPr lang="de-DE" altLang="de-DE" sz="2000" dirty="0" smtClean="0">
                <a:latin typeface="+mj-lt"/>
              </a:rPr>
              <a:t>Primär im familiären Umfeld angesiedelt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Clr>
                <a:srgbClr val="CC0000"/>
              </a:buClr>
            </a:pPr>
            <a:r>
              <a:rPr lang="de-DE" altLang="de-DE" sz="1800" dirty="0" smtClean="0">
                <a:latin typeface="+mj-lt"/>
              </a:rPr>
              <a:t>Trennungserlebnisse, Verluste, Krankheit, Tod, Neugeborene u.v.m.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Clr>
                <a:srgbClr val="CC0000"/>
              </a:buClr>
            </a:pPr>
            <a:r>
              <a:rPr lang="de-DE" altLang="de-DE" sz="1800" dirty="0" err="1" smtClean="0">
                <a:latin typeface="+mj-lt"/>
              </a:rPr>
              <a:t>Überprotektives</a:t>
            </a:r>
            <a:r>
              <a:rPr lang="de-DE" altLang="de-DE" sz="1800" dirty="0" smtClean="0">
                <a:latin typeface="+mj-lt"/>
              </a:rPr>
              <a:t> Verhalten der Mutter/ Eltern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Clr>
                <a:srgbClr val="CC0000"/>
              </a:buClr>
            </a:pPr>
            <a:r>
              <a:rPr lang="de-DE" altLang="de-DE" sz="1800" dirty="0" smtClean="0">
                <a:latin typeface="+mj-lt"/>
              </a:rPr>
              <a:t>Konflikte in der Familie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buClr>
                <a:srgbClr val="CC0000"/>
              </a:buClr>
            </a:pPr>
            <a:r>
              <a:rPr lang="de-DE" altLang="de-DE" sz="1800" dirty="0" smtClean="0">
                <a:latin typeface="+mj-lt"/>
              </a:rPr>
              <a:t>Psychische Erkrankung eines Elternteils</a:t>
            </a:r>
          </a:p>
          <a:p>
            <a:pPr marL="457200" lvl="1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endParaRPr lang="de-DE" altLang="de-DE" sz="700" dirty="0" smtClean="0">
              <a:latin typeface="+mj-lt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de-DE" alt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Wingdings" pitchFamily="2" charset="2"/>
              </a:rPr>
              <a:t> </a:t>
            </a:r>
            <a:r>
              <a:rPr lang="de-DE" alt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„Emotionale Störung mit Trennungsangst“</a:t>
            </a:r>
            <a:r>
              <a:rPr lang="de-DE" altLang="de-D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alt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nach ICD-10 </a:t>
            </a:r>
          </a:p>
          <a:p>
            <a:pPr lvl="1" eaLnBrk="1" hangingPunct="1">
              <a:spcBef>
                <a:spcPct val="0"/>
              </a:spcBef>
              <a:spcAft>
                <a:spcPts val="1800"/>
              </a:spcAft>
            </a:pPr>
            <a:endParaRPr lang="de-DE" altLang="de-DE" sz="1800" dirty="0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92696"/>
            <a:ext cx="8352928" cy="1066800"/>
          </a:xfrm>
        </p:spPr>
        <p:txBody>
          <a:bodyPr/>
          <a:lstStyle/>
          <a:p>
            <a:pPr eaLnBrk="1" hangingPunct="1"/>
            <a:r>
              <a:rPr lang="de-DE" altLang="de-DE" dirty="0" smtClean="0"/>
              <a:t>Schulphobie - Mögliche Ursachen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507288" cy="43576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de-DE" altLang="de-DE" sz="3200" dirty="0" smtClean="0">
                <a:latin typeface="+mj-lt"/>
              </a:rPr>
              <a:t>„Eine Schulphobie ist meistens in der Angst begründet, dass zu Hause etwas Fürchterliches passiert, wenn man weg geht.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de-DE" altLang="de-DE" sz="3200" dirty="0" smtClean="0">
                <a:latin typeface="+mj-lt"/>
              </a:rPr>
              <a:t>Es handelt sich um eine unartikulierbare Angst des Kindes, deren Ursachen nicht in der Schule zu suchen sind.“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de-DE" altLang="de-DE" sz="2000" i="1" dirty="0" smtClean="0">
                <a:latin typeface="+mj-lt"/>
              </a:rPr>
              <a:t>   </a:t>
            </a:r>
            <a:r>
              <a:rPr lang="de-DE" altLang="de-DE" sz="1800" i="1" dirty="0" smtClean="0">
                <a:latin typeface="+mj-lt"/>
              </a:rPr>
              <a:t>   (Michael Millner)</a:t>
            </a:r>
          </a:p>
          <a:p>
            <a:pPr algn="ctr" eaLnBrk="1" hangingPunct="1">
              <a:buFont typeface="Wingdings" pitchFamily="2" charset="2"/>
              <a:buNone/>
            </a:pPr>
            <a:endParaRPr lang="de-DE" altLang="de-DE" sz="1800" dirty="0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Schulphobie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149228"/>
              </p:ext>
            </p:extLst>
          </p:nvPr>
        </p:nvGraphicFramePr>
        <p:xfrm>
          <a:off x="457200" y="1846263"/>
          <a:ext cx="8229600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Faktorenmodell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985543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Begriffsklärung Schulabsentismus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174" y="1772816"/>
            <a:ext cx="6408712" cy="3419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3427763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16849"/>
            <a:ext cx="8784976" cy="1139825"/>
          </a:xfrm>
        </p:spPr>
        <p:txBody>
          <a:bodyPr/>
          <a:lstStyle/>
          <a:p>
            <a:pPr algn="ctr"/>
            <a:r>
              <a:rPr lang="de-DE" dirty="0" smtClean="0"/>
              <a:t>Mögliche Folgen von Schulabsentismus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z="1100" smtClean="0"/>
              <a:pPr>
                <a:defRPr/>
              </a:pPr>
              <a:t>30</a:t>
            </a:fld>
            <a:endParaRPr lang="de-DE" altLang="de-DE" sz="1100"/>
          </a:p>
        </p:txBody>
      </p:sp>
      <p:sp>
        <p:nvSpPr>
          <p:cNvPr id="8" name="Pfeil nach rechts 7"/>
          <p:cNvSpPr/>
          <p:nvPr/>
        </p:nvSpPr>
        <p:spPr bwMode="auto">
          <a:xfrm>
            <a:off x="343238" y="1655512"/>
            <a:ext cx="2808312" cy="792088"/>
          </a:xfrm>
          <a:prstGeom prst="rightArrow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Erhöhte Fehlzeiten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176666" y="1543724"/>
            <a:ext cx="55446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Wissenslücken</a:t>
            </a:r>
          </a:p>
          <a:p>
            <a:r>
              <a:rPr lang="de-DE" dirty="0" smtClean="0">
                <a:latin typeface="+mj-lt"/>
              </a:rPr>
              <a:t>Nichterreichung des Klassenziels</a:t>
            </a:r>
          </a:p>
          <a:p>
            <a:r>
              <a:rPr lang="de-DE" dirty="0" smtClean="0">
                <a:latin typeface="+mj-lt"/>
              </a:rPr>
              <a:t>Erhöhter Förderbedarf</a:t>
            </a:r>
            <a:endParaRPr lang="de-DE" dirty="0">
              <a:latin typeface="+mj-lt"/>
            </a:endParaRPr>
          </a:p>
        </p:txBody>
      </p:sp>
      <p:sp>
        <p:nvSpPr>
          <p:cNvPr id="37" name="Pfeil nach rechts 36"/>
          <p:cNvSpPr/>
          <p:nvPr/>
        </p:nvSpPr>
        <p:spPr bwMode="auto">
          <a:xfrm>
            <a:off x="343238" y="2460374"/>
            <a:ext cx="2807043" cy="792088"/>
          </a:xfrm>
          <a:prstGeom prst="rightArrow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Fehlende Einbindung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3176123" y="2578774"/>
            <a:ext cx="5991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Beginnende Isolation, unstrukturierte Tagesabläufe zu Hause oder auch auf der Straße</a:t>
            </a:r>
            <a:endParaRPr lang="de-DE" dirty="0">
              <a:latin typeface="+mj-lt"/>
            </a:endParaRPr>
          </a:p>
        </p:txBody>
      </p:sp>
      <p:sp>
        <p:nvSpPr>
          <p:cNvPr id="39" name="Pfeil nach rechts 38"/>
          <p:cNvSpPr/>
          <p:nvPr/>
        </p:nvSpPr>
        <p:spPr bwMode="auto">
          <a:xfrm>
            <a:off x="343238" y="3252462"/>
            <a:ext cx="2805773" cy="792088"/>
          </a:xfrm>
          <a:prstGeom prst="rightArrow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600" dirty="0" smtClean="0">
                <a:solidFill>
                  <a:schemeClr val="bg1"/>
                </a:solidFill>
                <a:latin typeface="+mj-lt"/>
              </a:rPr>
              <a:t>zunehmende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Auffälligkeiten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3152820" y="3463840"/>
            <a:ext cx="5544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Offene oder verdeckte Konflikte</a:t>
            </a:r>
            <a:endParaRPr lang="de-DE" dirty="0">
              <a:latin typeface="+mj-lt"/>
            </a:endParaRPr>
          </a:p>
        </p:txBody>
      </p:sp>
      <p:sp>
        <p:nvSpPr>
          <p:cNvPr id="41" name="Pfeil nach rechts 40"/>
          <p:cNvSpPr/>
          <p:nvPr/>
        </p:nvSpPr>
        <p:spPr bwMode="auto">
          <a:xfrm>
            <a:off x="343238" y="4045439"/>
            <a:ext cx="2804503" cy="792088"/>
          </a:xfrm>
          <a:prstGeom prst="rightArrow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600" dirty="0" smtClean="0">
                <a:solidFill>
                  <a:schemeClr val="bg1"/>
                </a:solidFill>
                <a:latin typeface="+mj-lt"/>
              </a:rPr>
              <a:t> ungeeignete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Lösungsversuche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3203849" y="4241428"/>
            <a:ext cx="5544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A</a:t>
            </a:r>
            <a:r>
              <a:rPr lang="de-DE" dirty="0" smtClean="0">
                <a:latin typeface="+mj-lt"/>
              </a:rPr>
              <a:t>usgeprägtes Vermeidungsverhalten</a:t>
            </a:r>
            <a:endParaRPr lang="de-DE" dirty="0">
              <a:latin typeface="+mj-lt"/>
            </a:endParaRPr>
          </a:p>
        </p:txBody>
      </p:sp>
      <p:sp>
        <p:nvSpPr>
          <p:cNvPr id="43" name="Pfeil nach rechts 42"/>
          <p:cNvSpPr/>
          <p:nvPr/>
        </p:nvSpPr>
        <p:spPr bwMode="auto">
          <a:xfrm>
            <a:off x="343238" y="4850448"/>
            <a:ext cx="2786846" cy="792088"/>
          </a:xfrm>
          <a:prstGeom prst="rightArrow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Weitreichende Auswirkungen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3143791" y="4892549"/>
            <a:ext cx="5544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Psychische Erkrankungen sowie </a:t>
            </a:r>
          </a:p>
          <a:p>
            <a:r>
              <a:rPr lang="de-DE" dirty="0" smtClean="0">
                <a:latin typeface="+mj-lt"/>
              </a:rPr>
              <a:t>Konflikte mit dem Gesetz</a:t>
            </a:r>
            <a:endParaRPr lang="de-DE" dirty="0">
              <a:latin typeface="+mj-lt"/>
            </a:endParaRPr>
          </a:p>
        </p:txBody>
      </p:sp>
      <p:sp>
        <p:nvSpPr>
          <p:cNvPr id="45" name="Pfeil nach rechts 44"/>
          <p:cNvSpPr/>
          <p:nvPr/>
        </p:nvSpPr>
        <p:spPr bwMode="auto">
          <a:xfrm>
            <a:off x="343238" y="5694347"/>
            <a:ext cx="2785576" cy="792088"/>
          </a:xfrm>
          <a:prstGeom prst="rightArrow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Langfristige Folgen</a:t>
            </a:r>
          </a:p>
        </p:txBody>
      </p:sp>
      <p:sp>
        <p:nvSpPr>
          <p:cNvPr id="46" name="Textfeld 45"/>
          <p:cNvSpPr txBox="1"/>
          <p:nvPr/>
        </p:nvSpPr>
        <p:spPr>
          <a:xfrm>
            <a:off x="3152819" y="5694347"/>
            <a:ext cx="55446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Fehlender Schulabschluss, </a:t>
            </a:r>
          </a:p>
          <a:p>
            <a:r>
              <a:rPr lang="de-DE" dirty="0" smtClean="0">
                <a:latin typeface="+mj-lt"/>
              </a:rPr>
              <a:t>dadurch geringere Chancen auf Arbeitsmarkt sowie</a:t>
            </a:r>
          </a:p>
          <a:p>
            <a:r>
              <a:rPr lang="de-DE" dirty="0" smtClean="0">
                <a:latin typeface="+mj-lt"/>
              </a:rPr>
              <a:t>Chronifizierung psychischer Störungen</a:t>
            </a:r>
            <a:endParaRPr lang="de-D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009636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37" grpId="0" animBg="1"/>
      <p:bldP spid="38" grpId="0"/>
      <p:bldP spid="39" grpId="0" animBg="1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15416"/>
            <a:ext cx="9176462" cy="3315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959795"/>
            <a:ext cx="9233008" cy="1837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4797152"/>
            <a:ext cx="9200546" cy="1969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0AB19743-7350-4EE3-BA36-BBA415792A35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1984649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68" y="548679"/>
            <a:ext cx="9167868" cy="207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68" y="2628108"/>
            <a:ext cx="9167868" cy="27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0AB19743-7350-4EE3-BA36-BBA415792A35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1784177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Interventionsschwerpunkte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pPr>
              <a:defRPr/>
            </a:pPr>
            <a:fld id="{D6BF8FF4-766E-4ABD-B514-8A135D97A75D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sp>
        <p:nvSpPr>
          <p:cNvPr id="4" name="Textfeld 3"/>
          <p:cNvSpPr txBox="1"/>
          <p:nvPr/>
        </p:nvSpPr>
        <p:spPr>
          <a:xfrm>
            <a:off x="843029" y="4804885"/>
            <a:ext cx="2520280" cy="40011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Pädagogisch</a:t>
            </a:r>
            <a:endParaRPr lang="de-DE" sz="2000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300192" y="4804481"/>
            <a:ext cx="2160240" cy="40011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Therapeutisch</a:t>
            </a:r>
            <a:endParaRPr lang="de-DE" sz="2000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563888" y="4797152"/>
            <a:ext cx="2520280" cy="40011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Disziplinarisch</a:t>
            </a:r>
            <a:endParaRPr lang="de-DE" sz="2000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0222152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1800" b="1" dirty="0" smtClean="0">
                <a:latin typeface="+mj-lt"/>
              </a:rPr>
              <a:t>Fehlzeiten wahrnehmen und verfolgen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1800" b="1" dirty="0" smtClean="0">
                <a:latin typeface="+mj-lt"/>
              </a:rPr>
              <a:t>Melde- und Rückmeldesysteme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1800" b="1" dirty="0" smtClean="0">
                <a:latin typeface="+mj-lt"/>
              </a:rPr>
              <a:t>Kooperation mit den Eltern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1800" dirty="0">
                <a:latin typeface="+mj-lt"/>
              </a:rPr>
              <a:t>Wiedereinstieg erleichtern: Schüler/in bei Erscheinen freundlich empfangen, ggf. in Absprache mit Klasse, Schrittweise </a:t>
            </a:r>
            <a:r>
              <a:rPr lang="de-DE" altLang="de-DE" sz="1800" dirty="0" smtClean="0">
                <a:latin typeface="+mj-lt"/>
              </a:rPr>
              <a:t>Annäherung</a:t>
            </a:r>
            <a:endParaRPr lang="de-DE" altLang="de-DE" sz="1800" dirty="0">
              <a:latin typeface="+mj-lt"/>
            </a:endParaRP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1800" dirty="0" smtClean="0">
                <a:latin typeface="+mj-lt"/>
              </a:rPr>
              <a:t>Aktive und positive Beziehungsgestaltung trotz Fehlverhalten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1800" dirty="0">
                <a:latin typeface="+mj-lt"/>
              </a:rPr>
              <a:t>Förderpläne erstellen / Nachholen von versäumtem Unterrichtsstoff</a:t>
            </a:r>
          </a:p>
          <a:p>
            <a:pPr marL="457200" lvl="1" indent="0"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None/>
            </a:pPr>
            <a:endParaRPr lang="de-DE" altLang="de-DE" sz="1800" dirty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Pädagogische Interventionen (schulbezogen)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sp>
        <p:nvSpPr>
          <p:cNvPr id="3" name="Geschweifte Klammer rechts 2"/>
          <p:cNvSpPr/>
          <p:nvPr/>
        </p:nvSpPr>
        <p:spPr>
          <a:xfrm>
            <a:off x="5508104" y="1846800"/>
            <a:ext cx="1008112" cy="15101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6804248" y="1799267"/>
            <a:ext cx="1882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de-DE" b="1" i="1" dirty="0">
                <a:solidFill>
                  <a:srgbClr val="FF0000"/>
                </a:solidFill>
                <a:sym typeface="Wingdings" panose="05000000000000000000" pitchFamily="2" charset="2"/>
              </a:rPr>
              <a:t>Hier kann gut angesetzt werden, um Problem zu </a:t>
            </a:r>
            <a:r>
              <a:rPr lang="de-DE" altLang="de-DE" b="1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begegnen.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288570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9496"/>
            <a:ext cx="8579296" cy="4032448"/>
          </a:xfrm>
        </p:spPr>
        <p:txBody>
          <a:bodyPr/>
          <a:lstStyle/>
          <a:p>
            <a:pPr lvl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1800" dirty="0" smtClean="0">
                <a:latin typeface="+mj-lt"/>
              </a:rPr>
              <a:t>Lernen fördern u. Lernerfolge schaffen </a:t>
            </a:r>
            <a:r>
              <a:rPr lang="de-DE" altLang="de-DE" sz="1800" dirty="0" smtClean="0">
                <a:latin typeface="+mj-lt"/>
                <a:sym typeface="Wingdings" panose="05000000000000000000" pitchFamily="2" charset="2"/>
              </a:rPr>
              <a:t></a:t>
            </a:r>
            <a:r>
              <a:rPr lang="de-DE" altLang="de-DE" sz="1800" dirty="0" smtClean="0">
                <a:latin typeface="+mj-lt"/>
              </a:rPr>
              <a:t>„Nachteilsausgleich“ (</a:t>
            </a:r>
            <a:r>
              <a:rPr lang="de-DE" altLang="de-DE" sz="1800" dirty="0"/>
              <a:t>z.B. besondere Regelungen zum Schreiben von Klassenarbeiten (oder auch keine Klassenarbeiten mehr, wenn klar ist, dass </a:t>
            </a:r>
            <a:r>
              <a:rPr lang="de-DE" altLang="de-DE" sz="1800" dirty="0" err="1" smtClean="0"/>
              <a:t>SchülerInnen</a:t>
            </a:r>
            <a:r>
              <a:rPr lang="de-DE" altLang="de-DE" sz="1800" dirty="0" smtClean="0"/>
              <a:t> das Schuljahr </a:t>
            </a:r>
            <a:r>
              <a:rPr lang="de-DE" altLang="de-DE" sz="1800" dirty="0"/>
              <a:t>sowieso wiederholen </a:t>
            </a:r>
            <a:r>
              <a:rPr lang="de-DE" altLang="de-DE" sz="1800" dirty="0" smtClean="0"/>
              <a:t>wird) </a:t>
            </a:r>
            <a:r>
              <a:rPr lang="de-DE" altLang="de-DE" sz="1800" dirty="0" smtClean="0">
                <a:latin typeface="+mj-lt"/>
              </a:rPr>
              <a:t>besprechen.</a:t>
            </a:r>
            <a:endParaRPr lang="de-DE" altLang="de-DE" sz="1800" dirty="0">
              <a:latin typeface="+mj-lt"/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1800" dirty="0" smtClean="0">
                <a:latin typeface="+mj-lt"/>
              </a:rPr>
              <a:t>Positive Rückmeldung über Entwicklungsschritte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1800" dirty="0">
                <a:latin typeface="+mj-lt"/>
              </a:rPr>
              <a:t>Sicherheit in Klasse und Schule bieten (Mobbing</a:t>
            </a:r>
            <a:r>
              <a:rPr lang="de-DE" altLang="de-DE" sz="1800" dirty="0" smtClean="0">
                <a:latin typeface="+mj-lt"/>
              </a:rPr>
              <a:t>…)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1800" dirty="0" smtClean="0">
                <a:latin typeface="+mj-lt"/>
              </a:rPr>
              <a:t>Ggf. Klasseninterventionen durchführen 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1800" dirty="0" smtClean="0">
                <a:latin typeface="+mj-lt"/>
              </a:rPr>
              <a:t>Einbindung durch Förderung von Interessen in außerunterrichtlichen Aktivitäten (AGen etc.)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</a:pPr>
            <a:r>
              <a:rPr lang="de-DE" altLang="de-DE" sz="1800" dirty="0" smtClean="0">
                <a:latin typeface="+mj-lt"/>
              </a:rPr>
              <a:t>Alternative Wege zum Schulabschluss finden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Pädagogische Interventionen (schulbezogen)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defRPr/>
            </a:pPr>
            <a:r>
              <a:rPr lang="de-DE" sz="1800" dirty="0">
                <a:solidFill>
                  <a:schemeClr val="tx1"/>
                </a:solidFill>
                <a:latin typeface="Arial" charset="0"/>
              </a:rPr>
              <a:t>Disziplinarische Interventionen kommen in Betracht, wenn pädagogische Erziehungsmaßnahmen nicht ausreichen. Möglichkeiten und Vorgehensweisen sind im Schulgesetz </a:t>
            </a:r>
            <a:r>
              <a:rPr lang="de-DE" sz="1800" dirty="0" smtClean="0">
                <a:solidFill>
                  <a:schemeClr val="tx1"/>
                </a:solidFill>
                <a:latin typeface="Arial" charset="0"/>
              </a:rPr>
              <a:t>festgeschrieben</a:t>
            </a:r>
            <a:endParaRPr lang="de-DE" dirty="0">
              <a:solidFill>
                <a:schemeClr val="tx1"/>
              </a:solidFill>
              <a:latin typeface="Arial" charset="0"/>
            </a:endParaRP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defRPr/>
            </a:pPr>
            <a:endParaRPr lang="de-DE" altLang="de-DE" sz="1800" b="1" dirty="0" smtClean="0">
              <a:latin typeface="+mj-lt"/>
            </a:endParaRPr>
          </a:p>
          <a:p>
            <a:pPr lvl="1" eaLnBrk="1" hangingPunct="1"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defRPr/>
            </a:pPr>
            <a:r>
              <a:rPr lang="de-DE" altLang="de-DE" sz="1800" b="1" dirty="0" smtClean="0">
                <a:latin typeface="+mj-lt"/>
              </a:rPr>
              <a:t>Ordnungsmaßnahmen §90 (SchG)</a:t>
            </a:r>
          </a:p>
          <a:p>
            <a:pPr lvl="2" eaLnBrk="1" hangingPunct="1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defRPr/>
            </a:pPr>
            <a:r>
              <a:rPr lang="de-DE" altLang="de-DE" sz="1600" dirty="0" smtClean="0">
                <a:latin typeface="+mj-lt"/>
              </a:rPr>
              <a:t>Nachsitzen</a:t>
            </a:r>
          </a:p>
          <a:p>
            <a:pPr lvl="2" eaLnBrk="1" hangingPunct="1">
              <a:spcBef>
                <a:spcPts val="600"/>
              </a:spcBef>
              <a:spcAft>
                <a:spcPts val="1200"/>
              </a:spcAft>
              <a:buClr>
                <a:schemeClr val="bg2"/>
              </a:buClr>
              <a:defRPr/>
            </a:pPr>
            <a:r>
              <a:rPr lang="de-DE" altLang="de-DE" sz="1600" dirty="0" smtClean="0">
                <a:latin typeface="+mj-lt"/>
              </a:rPr>
              <a:t>Androhung und Umsetzung Unterrichts- und Schulausschluss</a:t>
            </a:r>
          </a:p>
          <a:p>
            <a:pPr lvl="1" eaLnBrk="1" hangingPunct="1">
              <a:spcBef>
                <a:spcPts val="600"/>
              </a:spcBef>
              <a:spcAft>
                <a:spcPts val="1200"/>
              </a:spcAft>
              <a:buClr>
                <a:schemeClr val="bg2"/>
              </a:buClr>
              <a:defRPr/>
            </a:pPr>
            <a:r>
              <a:rPr lang="de-DE" altLang="de-DE" sz="1800" b="1" dirty="0" smtClean="0">
                <a:latin typeface="+mj-lt"/>
              </a:rPr>
              <a:t>Bußgeld §92 (</a:t>
            </a:r>
            <a:r>
              <a:rPr lang="de-DE" altLang="de-DE" sz="1800" b="1" dirty="0" err="1" smtClean="0">
                <a:latin typeface="+mj-lt"/>
              </a:rPr>
              <a:t>SchG</a:t>
            </a:r>
            <a:r>
              <a:rPr lang="de-DE" altLang="de-DE" sz="1800" b="1" dirty="0" smtClean="0">
                <a:latin typeface="+mj-lt"/>
              </a:rPr>
              <a:t>) </a:t>
            </a:r>
            <a:r>
              <a:rPr lang="de-DE" altLang="de-DE" sz="1200" dirty="0">
                <a:latin typeface="+mj-lt"/>
                <a:sym typeface="Wingdings" panose="05000000000000000000" pitchFamily="2" charset="2"/>
              </a:rPr>
              <a:t> Bei Bußgeldverfahren wird Jugendamt grundsätzlich auch </a:t>
            </a:r>
            <a:r>
              <a:rPr lang="de-DE" altLang="de-DE" sz="1200" dirty="0" smtClean="0">
                <a:latin typeface="+mj-lt"/>
                <a:sym typeface="Wingdings" panose="05000000000000000000" pitchFamily="2" charset="2"/>
              </a:rPr>
              <a:t>informiert. Ab 14 </a:t>
            </a:r>
            <a:r>
              <a:rPr lang="de-DE" altLang="de-DE" sz="1200" dirty="0">
                <a:latin typeface="+mj-lt"/>
                <a:sym typeface="Wingdings" panose="05000000000000000000" pitchFamily="2" charset="2"/>
              </a:rPr>
              <a:t>Jahren können Eltern Bußgeldzahlung verweigern und auf Kind/Jugendlichen </a:t>
            </a:r>
            <a:r>
              <a:rPr lang="de-DE" altLang="de-DE" sz="1200" dirty="0" smtClean="0">
                <a:latin typeface="+mj-lt"/>
                <a:sym typeface="Wingdings" panose="05000000000000000000" pitchFamily="2" charset="2"/>
              </a:rPr>
              <a:t>übertragen. Umwandlung </a:t>
            </a:r>
            <a:r>
              <a:rPr lang="de-DE" altLang="de-DE" sz="1200" dirty="0">
                <a:latin typeface="+mj-lt"/>
                <a:sym typeface="Wingdings" panose="05000000000000000000" pitchFamily="2" charset="2"/>
              </a:rPr>
              <a:t>in Sozialstunden möglich. Bei mehrfacher Verweigerung  Arrest möglich</a:t>
            </a:r>
            <a:r>
              <a:rPr lang="de-DE" altLang="de-DE" sz="1200" dirty="0" smtClean="0">
                <a:latin typeface="+mj-lt"/>
                <a:sym typeface="Wingdings" panose="05000000000000000000" pitchFamily="2" charset="2"/>
              </a:rPr>
              <a:t>.</a:t>
            </a:r>
            <a:endParaRPr lang="de-DE" altLang="de-DE" sz="1200" dirty="0" smtClean="0">
              <a:latin typeface="+mj-lt"/>
            </a:endParaRPr>
          </a:p>
          <a:p>
            <a:pPr lvl="1" eaLnBrk="1" hangingPunct="1"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defRPr/>
            </a:pPr>
            <a:r>
              <a:rPr lang="de-DE" altLang="de-DE" sz="1800" b="1" dirty="0" smtClean="0">
                <a:latin typeface="+mj-lt"/>
              </a:rPr>
              <a:t>Schulzuführung </a:t>
            </a:r>
            <a:r>
              <a:rPr lang="de-DE" altLang="de-DE" sz="1800" b="1" dirty="0">
                <a:latin typeface="+mj-lt"/>
              </a:rPr>
              <a:t>§86 (SchG</a:t>
            </a:r>
            <a:r>
              <a:rPr lang="de-DE" altLang="de-DE" sz="1200" b="1" dirty="0" smtClean="0">
                <a:latin typeface="+mj-lt"/>
              </a:rPr>
              <a:t>)</a:t>
            </a:r>
            <a:r>
              <a:rPr lang="de-DE" altLang="de-DE" sz="1200" dirty="0">
                <a:latin typeface="+mj-lt"/>
                <a:sym typeface="Wingdings" panose="05000000000000000000" pitchFamily="2" charset="2"/>
              </a:rPr>
              <a:t>  </a:t>
            </a:r>
            <a:r>
              <a:rPr lang="de-DE" altLang="de-DE" sz="1200" dirty="0" smtClean="0">
                <a:latin typeface="+mj-lt"/>
                <a:sym typeface="Wingdings" panose="05000000000000000000" pitchFamily="2" charset="2"/>
              </a:rPr>
              <a:t>Sinnhaftigkeit prüfen</a:t>
            </a:r>
            <a:endParaRPr lang="de-DE" altLang="de-DE" sz="1200" b="1" dirty="0">
              <a:latin typeface="+mj-lt"/>
            </a:endParaRPr>
          </a:p>
          <a:p>
            <a:pPr lvl="2" eaLnBrk="1" hangingPunct="1">
              <a:spcBef>
                <a:spcPts val="600"/>
              </a:spcBef>
              <a:spcAft>
                <a:spcPts val="1200"/>
              </a:spcAft>
              <a:buClr>
                <a:schemeClr val="bg2"/>
              </a:buClr>
              <a:defRPr/>
            </a:pPr>
            <a:r>
              <a:rPr lang="de-DE" altLang="de-DE" sz="1600" dirty="0">
                <a:latin typeface="+mj-lt"/>
              </a:rPr>
              <a:t>Zwangsweise Zuführung kann von der für den Wohn- oder Aufenthaltsort des Schulpflichtigen zuständigen Polizeibehörde angeordnet werden</a:t>
            </a:r>
            <a:r>
              <a:rPr lang="de-DE" altLang="de-DE" sz="1600" dirty="0" smtClean="0">
                <a:latin typeface="+mj-lt"/>
              </a:rPr>
              <a:t>.</a:t>
            </a:r>
            <a:endParaRPr lang="de-DE" altLang="de-DE" sz="1600" dirty="0">
              <a:latin typeface="+mj-lt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600" dirty="0" smtClean="0"/>
              <a:t>Disziplinarische Interventionen (schulbezogen)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/>
              </a:buClr>
            </a:pPr>
            <a:r>
              <a:rPr lang="de-DE" altLang="de-DE" b="1" dirty="0" err="1"/>
              <a:t>Antreffbericht</a:t>
            </a:r>
            <a:r>
              <a:rPr lang="de-DE" altLang="de-DE" b="1" dirty="0"/>
              <a:t> (Polizei</a:t>
            </a:r>
            <a:r>
              <a:rPr lang="de-DE" altLang="de-DE" b="1" dirty="0" smtClean="0"/>
              <a:t>)</a:t>
            </a:r>
            <a:endParaRPr lang="de-DE" b="1" dirty="0" smtClean="0"/>
          </a:p>
          <a:p>
            <a:pPr>
              <a:buClr>
                <a:schemeClr val="bg2"/>
              </a:buClr>
            </a:pPr>
            <a:endParaRPr lang="de-DE" b="1" dirty="0"/>
          </a:p>
          <a:p>
            <a:pPr>
              <a:buClr>
                <a:schemeClr val="bg2"/>
              </a:buClr>
            </a:pPr>
            <a:r>
              <a:rPr lang="de-DE" b="1" dirty="0" smtClean="0"/>
              <a:t>In </a:t>
            </a:r>
            <a:r>
              <a:rPr lang="de-DE" b="1" dirty="0"/>
              <a:t>absoluten Einzelfällen</a:t>
            </a:r>
          </a:p>
          <a:p>
            <a:pPr lvl="1">
              <a:buClr>
                <a:schemeClr val="bg2"/>
              </a:buClr>
            </a:pPr>
            <a:r>
              <a:rPr lang="de-DE" dirty="0"/>
              <a:t>Feststellung der Schulfähigkeit beim </a:t>
            </a:r>
            <a:r>
              <a:rPr lang="de-DE" dirty="0" smtClean="0"/>
              <a:t>Amtsarzt/-ärztin </a:t>
            </a:r>
            <a:r>
              <a:rPr lang="de-DE" dirty="0"/>
              <a:t>–</a:t>
            </a:r>
            <a:br>
              <a:rPr lang="de-DE" dirty="0"/>
            </a:br>
            <a:r>
              <a:rPr lang="de-DE" dirty="0"/>
              <a:t>ggf. Vorführung beim </a:t>
            </a:r>
            <a:r>
              <a:rPr lang="de-DE" dirty="0" smtClean="0"/>
              <a:t>Amtsarzt/-ärztin.</a:t>
            </a:r>
          </a:p>
          <a:p>
            <a:pPr marL="411162" lvl="1" indent="0">
              <a:buClr>
                <a:schemeClr val="bg2"/>
              </a:buClr>
              <a:buNone/>
            </a:pPr>
            <a:endParaRPr lang="de-DE" dirty="0"/>
          </a:p>
          <a:p>
            <a:pPr>
              <a:buClr>
                <a:schemeClr val="bg2"/>
              </a:buClr>
            </a:pPr>
            <a:r>
              <a:rPr lang="de-DE" dirty="0"/>
              <a:t>Allgemein gilt: Transparente und sachliche Information über mögliche Interventionen und deren Bedingungen zum Inkrafttreten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Disziplinarische Interventionen (schulbezogen)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4147578"/>
      </p:ext>
    </p:extLst>
  </p:cSld>
  <p:clrMapOvr>
    <a:masterClrMapping/>
  </p:clrMapOvr>
  <p:transition>
    <p:pull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spcAft>
                <a:spcPts val="0"/>
              </a:spcAft>
              <a:buClr>
                <a:srgbClr val="CC0000"/>
              </a:buClr>
            </a:pPr>
            <a:r>
              <a:rPr lang="de-DE" altLang="de-DE" sz="2400" dirty="0" smtClean="0">
                <a:latin typeface="+mj-lt"/>
              </a:rPr>
              <a:t>Psychotherapie 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buClr>
                <a:srgbClr val="CC0000"/>
              </a:buClr>
            </a:pPr>
            <a:r>
              <a:rPr lang="de-DE" altLang="de-DE" dirty="0" smtClean="0">
                <a:latin typeface="+mj-lt"/>
              </a:rPr>
              <a:t>Patientenzentriert                                                                               </a:t>
            </a:r>
            <a:r>
              <a:rPr lang="de-DE" altLang="de-DE" dirty="0">
                <a:latin typeface="+mj-lt"/>
                <a:sym typeface="Wingdings" panose="05000000000000000000" pitchFamily="2" charset="2"/>
              </a:rPr>
              <a:t> </a:t>
            </a:r>
            <a:r>
              <a:rPr lang="de-DE" altLang="de-DE" dirty="0" smtClean="0">
                <a:latin typeface="+mj-lt"/>
                <a:sym typeface="Wingdings" panose="05000000000000000000" pitchFamily="2" charset="2"/>
              </a:rPr>
              <a:t>   </a:t>
            </a:r>
            <a:r>
              <a:rPr lang="de-DE" altLang="de-DE" dirty="0" smtClean="0">
                <a:latin typeface="+mj-lt"/>
              </a:rPr>
              <a:t>d.h. hauptsächlich in der Zusammenarbeit mit SchülerIn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buClr>
                <a:srgbClr val="CC0000"/>
              </a:buClr>
            </a:pPr>
            <a:r>
              <a:rPr lang="de-DE" altLang="de-DE" dirty="0" smtClean="0">
                <a:latin typeface="+mj-lt"/>
              </a:rPr>
              <a:t>Einbezug der Schule, Eltern und ggf. Jugendamt erforderlich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buClr>
                <a:srgbClr val="CC0000"/>
              </a:buClr>
            </a:pPr>
            <a:r>
              <a:rPr lang="de-DE" altLang="de-DE" dirty="0" smtClean="0">
                <a:latin typeface="+mj-lt"/>
              </a:rPr>
              <a:t>Ambulant vor stationär                                                              </a:t>
            </a:r>
            <a:r>
              <a:rPr lang="de-DE" altLang="de-DE" b="1" dirty="0" smtClean="0">
                <a:latin typeface="+mj-lt"/>
                <a:sym typeface="Wingdings" panose="05000000000000000000" pitchFamily="2" charset="2"/>
              </a:rPr>
              <a:t>Ziel:</a:t>
            </a:r>
            <a:r>
              <a:rPr lang="de-DE" altLang="de-DE" dirty="0" smtClean="0">
                <a:latin typeface="+mj-lt"/>
                <a:sym typeface="Wingdings" panose="05000000000000000000" pitchFamily="2" charset="2"/>
              </a:rPr>
              <a:t> Rasche vollumfängliche Wiederaufnahme des Schulbesuchs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buClr>
                <a:srgbClr val="CC0000"/>
              </a:buClr>
            </a:pPr>
            <a:r>
              <a:rPr lang="de-DE" altLang="de-DE" dirty="0" smtClean="0">
                <a:latin typeface="+mj-lt"/>
              </a:rPr>
              <a:t>Pharmakotherapie abhängig von individueller Psychopathologie, ggf. supportiv</a:t>
            </a:r>
            <a:endParaRPr lang="de-DE" altLang="de-DE" sz="2000" dirty="0" smtClean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600" dirty="0" smtClean="0"/>
              <a:t>Therapeutische Interventionen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Interventionsschwerpunkte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899592" y="1844824"/>
            <a:ext cx="2304256" cy="648072"/>
          </a:xfrm>
          <a:prstGeom prst="roundRect">
            <a:avLst/>
          </a:prstGeom>
          <a:solidFill>
            <a:srgbClr val="00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" name="Abgerundetes Rechteck 4"/>
          <p:cNvSpPr/>
          <p:nvPr/>
        </p:nvSpPr>
        <p:spPr bwMode="auto">
          <a:xfrm>
            <a:off x="3563888" y="1862777"/>
            <a:ext cx="230425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Abgerundetes Rechteck 5"/>
          <p:cNvSpPr/>
          <p:nvPr/>
        </p:nvSpPr>
        <p:spPr bwMode="auto">
          <a:xfrm>
            <a:off x="6220063" y="1844824"/>
            <a:ext cx="2304256" cy="648072"/>
          </a:xfrm>
          <a:prstGeom prst="roundRect">
            <a:avLst/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71600" y="1916832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latin typeface="+mj-lt"/>
              </a:rPr>
              <a:t>Schulschwänzen</a:t>
            </a:r>
            <a:endParaRPr lang="de-DE" sz="2000" dirty="0">
              <a:latin typeface="+mj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667839" y="1933330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latin typeface="+mj-lt"/>
              </a:rPr>
              <a:t>Schulangst</a:t>
            </a:r>
            <a:endParaRPr lang="de-DE" sz="1600" dirty="0">
              <a:latin typeface="+mj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300192" y="1937779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latin typeface="+mj-lt"/>
              </a:rPr>
              <a:t>Schulphobie</a:t>
            </a:r>
            <a:endParaRPr lang="de-DE" sz="1600" dirty="0">
              <a:latin typeface="+mj-lt"/>
            </a:endParaRPr>
          </a:p>
        </p:txBody>
      </p:sp>
      <p:sp>
        <p:nvSpPr>
          <p:cNvPr id="10" name="Pfeil nach unten 9"/>
          <p:cNvSpPr/>
          <p:nvPr/>
        </p:nvSpPr>
        <p:spPr bwMode="auto">
          <a:xfrm>
            <a:off x="6588224" y="2923312"/>
            <a:ext cx="1152128" cy="1296144"/>
          </a:xfrm>
          <a:prstGeom prst="downArrow">
            <a:avLst/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Pfeil nach unten 10"/>
          <p:cNvSpPr/>
          <p:nvPr/>
        </p:nvSpPr>
        <p:spPr bwMode="auto">
          <a:xfrm>
            <a:off x="1556048" y="2933328"/>
            <a:ext cx="1152128" cy="1296144"/>
          </a:xfrm>
          <a:prstGeom prst="downArrow">
            <a:avLst/>
          </a:prstGeom>
          <a:solidFill>
            <a:srgbClr val="00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Pfeil nach unten 11"/>
          <p:cNvSpPr/>
          <p:nvPr/>
        </p:nvSpPr>
        <p:spPr bwMode="auto">
          <a:xfrm>
            <a:off x="4067944" y="2933328"/>
            <a:ext cx="1152128" cy="1296144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840359" y="5531548"/>
            <a:ext cx="2520280" cy="400110"/>
          </a:xfrm>
          <a:prstGeom prst="rect">
            <a:avLst/>
          </a:prstGeom>
          <a:noFill/>
          <a:ln w="57150">
            <a:solidFill>
              <a:srgbClr val="0099FF"/>
            </a:solidFill>
          </a:ln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+mj-lt"/>
              </a:rPr>
              <a:t>Pädagogisch</a:t>
            </a:r>
            <a:endParaRPr lang="de-DE" dirty="0">
              <a:latin typeface="+mj-lt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594227" y="4797152"/>
            <a:ext cx="2520280" cy="400110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+mj-lt"/>
              </a:rPr>
              <a:t>Pädagogisch</a:t>
            </a:r>
            <a:endParaRPr lang="de-DE" dirty="0">
              <a:latin typeface="+mj-lt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610076" y="5517232"/>
            <a:ext cx="2520280" cy="400110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+mj-lt"/>
              </a:rPr>
              <a:t>Therapeutisch</a:t>
            </a:r>
            <a:endParaRPr lang="de-DE" dirty="0">
              <a:latin typeface="+mj-lt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364079" y="4795189"/>
            <a:ext cx="2160240" cy="400110"/>
          </a:xfrm>
          <a:prstGeom prst="rect">
            <a:avLst/>
          </a:prstGeom>
          <a:noFill/>
          <a:ln w="57150"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+mj-lt"/>
              </a:rPr>
              <a:t>Therapeutisch</a:t>
            </a:r>
            <a:endParaRPr lang="de-DE" dirty="0">
              <a:latin typeface="+mj-lt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6364079" y="5531548"/>
            <a:ext cx="2160240" cy="400110"/>
          </a:xfrm>
          <a:prstGeom prst="rect">
            <a:avLst/>
          </a:prstGeom>
          <a:noFill/>
          <a:ln w="57150"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+mj-lt"/>
              </a:rPr>
              <a:t>Pädagogisch</a:t>
            </a:r>
            <a:endParaRPr lang="de-DE" dirty="0">
              <a:latin typeface="+mj-lt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840359" y="4804835"/>
            <a:ext cx="2520280" cy="400110"/>
          </a:xfrm>
          <a:prstGeom prst="rect">
            <a:avLst/>
          </a:prstGeom>
          <a:noFill/>
          <a:ln w="57150">
            <a:solidFill>
              <a:srgbClr val="0099FF"/>
            </a:solidFill>
          </a:ln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+mj-lt"/>
              </a:rPr>
              <a:t>Disziplinarisch</a:t>
            </a:r>
            <a:endParaRPr lang="de-D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115836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9" grpId="0"/>
      <p:bldP spid="10" grpId="0" animBg="1"/>
      <p:bldP spid="12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/>
              </a:buClr>
            </a:pPr>
            <a:r>
              <a:rPr lang="de-DE" dirty="0" smtClean="0">
                <a:solidFill>
                  <a:schemeClr val="tx1"/>
                </a:solidFill>
                <a:latin typeface="Arial" charset="0"/>
              </a:rPr>
              <a:t>Schulabsentismus: </a:t>
            </a:r>
          </a:p>
          <a:p>
            <a:pPr lvl="1">
              <a:buClr>
                <a:schemeClr val="bg2"/>
              </a:buClr>
            </a:pPr>
            <a:r>
              <a:rPr lang="de-DE" dirty="0" smtClean="0">
                <a:solidFill>
                  <a:schemeClr val="tx1"/>
                </a:solidFill>
                <a:latin typeface="Arial" charset="0"/>
              </a:rPr>
              <a:t>Oberbegriff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für verschiedene </a:t>
            </a:r>
            <a:r>
              <a:rPr lang="de-DE" dirty="0" smtClean="0">
                <a:solidFill>
                  <a:schemeClr val="tx1"/>
                </a:solidFill>
                <a:latin typeface="Arial" charset="0"/>
              </a:rPr>
              <a:t>Erscheinungsformen</a:t>
            </a:r>
          </a:p>
          <a:p>
            <a:pPr lvl="1">
              <a:buClr>
                <a:schemeClr val="bg2"/>
              </a:buClr>
            </a:pPr>
            <a:r>
              <a:rPr lang="de-DE" dirty="0" smtClean="0">
                <a:solidFill>
                  <a:schemeClr val="tx1"/>
                </a:solidFill>
                <a:latin typeface="Arial" charset="0"/>
              </a:rPr>
              <a:t>Fernbleiben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von der Schule – aus welchen Gründen auch immer</a:t>
            </a:r>
            <a:r>
              <a:rPr lang="de-DE" dirty="0" smtClean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marL="411162" lvl="1" indent="0">
              <a:buClr>
                <a:schemeClr val="bg2"/>
              </a:buClr>
              <a:buNone/>
            </a:pPr>
            <a:endParaRPr lang="de-DE" dirty="0">
              <a:solidFill>
                <a:schemeClr val="tx1"/>
              </a:solidFill>
              <a:latin typeface="Arial" charset="0"/>
            </a:endParaRPr>
          </a:p>
          <a:p>
            <a:pPr>
              <a:buClr>
                <a:schemeClr val="bg2"/>
              </a:buClr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Begriff fungiert als (neutraler) Oberbegriff, der verschiedene Ursachen und Einflussfaktoren </a:t>
            </a:r>
            <a:r>
              <a:rPr lang="de-DE" dirty="0" smtClean="0">
                <a:solidFill>
                  <a:schemeClr val="tx1"/>
                </a:solidFill>
                <a:latin typeface="Arial" charset="0"/>
              </a:rPr>
              <a:t>zulässt </a:t>
            </a:r>
          </a:p>
          <a:p>
            <a:pPr marL="109537" indent="0">
              <a:buClr>
                <a:schemeClr val="bg2"/>
              </a:buClr>
              <a:buNone/>
            </a:pPr>
            <a:endParaRPr lang="de-DE" dirty="0" smtClean="0">
              <a:solidFill>
                <a:schemeClr val="tx1"/>
              </a:solidFill>
              <a:latin typeface="Arial" charset="0"/>
            </a:endParaRPr>
          </a:p>
          <a:p>
            <a:pPr>
              <a:buClr>
                <a:schemeClr val="bg2"/>
              </a:buClr>
            </a:pPr>
            <a:r>
              <a:rPr lang="de-DE" dirty="0" smtClean="0">
                <a:solidFill>
                  <a:schemeClr val="tx1"/>
                </a:solidFill>
                <a:latin typeface="Arial" charset="0"/>
              </a:rPr>
              <a:t>Unterstellt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keine aktive Absicht, der Schule fernzubleiben &amp; verzichtet auf jegliche Anspielung einer psychopathologischen Beteiligung</a:t>
            </a:r>
            <a:r>
              <a:rPr lang="de-DE" dirty="0" smtClean="0">
                <a:solidFill>
                  <a:schemeClr val="tx1"/>
                </a:solidFill>
                <a:latin typeface="Arial" charset="0"/>
              </a:rPr>
              <a:t>.</a:t>
            </a:r>
            <a:endParaRPr lang="de-DE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Begriffsklärung Schulabsentismus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519207"/>
      </p:ext>
    </p:extLst>
  </p:cSld>
  <p:clrMapOvr>
    <a:masterClrMapping/>
  </p:clrMapOvr>
  <p:transition>
    <p:pull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</a:pPr>
            <a:r>
              <a:rPr lang="de-DE" sz="1800" dirty="0">
                <a:latin typeface="+mj-lt"/>
              </a:rPr>
              <a:t>g</a:t>
            </a:r>
            <a:r>
              <a:rPr lang="de-DE" sz="1800" dirty="0" smtClean="0">
                <a:latin typeface="+mj-lt"/>
              </a:rPr>
              <a:t>utes </a:t>
            </a:r>
            <a:r>
              <a:rPr lang="de-DE" sz="1800" b="1" dirty="0" smtClean="0">
                <a:latin typeface="+mj-lt"/>
              </a:rPr>
              <a:t>Schul- und Klassenklima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</a:pPr>
            <a:r>
              <a:rPr lang="de-DE" sz="1800" dirty="0">
                <a:latin typeface="+mj-lt"/>
              </a:rPr>
              <a:t>p</a:t>
            </a:r>
            <a:r>
              <a:rPr lang="de-DE" sz="1800" dirty="0" smtClean="0">
                <a:latin typeface="+mj-lt"/>
              </a:rPr>
              <a:t>ositives und zugewandtes Lehrerverhalten                                                    </a:t>
            </a:r>
            <a:r>
              <a:rPr lang="de-DE" sz="1800" dirty="0" smtClean="0">
                <a:latin typeface="+mj-lt"/>
                <a:sym typeface="Wingdings" panose="05000000000000000000" pitchFamily="2" charset="2"/>
              </a:rPr>
              <a:t> </a:t>
            </a:r>
            <a:r>
              <a:rPr lang="de-DE" sz="1800" b="1" dirty="0" smtClean="0">
                <a:latin typeface="+mj-lt"/>
                <a:sym typeface="Wingdings" panose="05000000000000000000" pitchFamily="2" charset="2"/>
              </a:rPr>
              <a:t>Kultur der Freundlichkeit, Anerkennung und des Hinhörens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</a:pPr>
            <a:r>
              <a:rPr lang="de-DE" sz="1800" dirty="0" smtClean="0">
                <a:latin typeface="+mj-lt"/>
                <a:sym typeface="Wingdings" panose="05000000000000000000" pitchFamily="2" charset="2"/>
              </a:rPr>
              <a:t>Herstellen einer </a:t>
            </a:r>
            <a:r>
              <a:rPr lang="de-DE" sz="1800" b="1" dirty="0" smtClean="0">
                <a:latin typeface="+mj-lt"/>
                <a:sym typeface="Wingdings" panose="05000000000000000000" pitchFamily="2" charset="2"/>
              </a:rPr>
              <a:t>vertrauensvollen Beziehung </a:t>
            </a:r>
            <a:r>
              <a:rPr lang="de-DE" sz="1800" dirty="0" smtClean="0">
                <a:latin typeface="+mj-lt"/>
                <a:sym typeface="Wingdings" panose="05000000000000000000" pitchFamily="2" charset="2"/>
              </a:rPr>
              <a:t>zw. </a:t>
            </a:r>
            <a:r>
              <a:rPr lang="de-DE" sz="1800" dirty="0" err="1" smtClean="0">
                <a:latin typeface="+mj-lt"/>
                <a:sym typeface="Wingdings" panose="05000000000000000000" pitchFamily="2" charset="2"/>
              </a:rPr>
              <a:t>LehrerInnen</a:t>
            </a:r>
            <a:r>
              <a:rPr lang="de-DE" sz="1800" dirty="0" smtClean="0">
                <a:latin typeface="+mj-lt"/>
                <a:sym typeface="Wingdings" panose="05000000000000000000" pitchFamily="2" charset="2"/>
              </a:rPr>
              <a:t> und </a:t>
            </a:r>
            <a:r>
              <a:rPr lang="de-DE" sz="1800" dirty="0" err="1" smtClean="0">
                <a:latin typeface="+mj-lt"/>
                <a:sym typeface="Wingdings" panose="05000000000000000000" pitchFamily="2" charset="2"/>
              </a:rPr>
              <a:t>SchülerInnen</a:t>
            </a:r>
            <a:endParaRPr lang="de-DE" sz="1800" dirty="0" smtClean="0">
              <a:latin typeface="+mj-lt"/>
              <a:sym typeface="Wingdings" panose="05000000000000000000" pitchFamily="2" charset="2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</a:pPr>
            <a:r>
              <a:rPr lang="de-DE" sz="1800" dirty="0" smtClean="0">
                <a:latin typeface="+mj-lt"/>
                <a:sym typeface="Wingdings" panose="05000000000000000000" pitchFamily="2" charset="2"/>
              </a:rPr>
              <a:t>Fehlzeiten </a:t>
            </a:r>
            <a:r>
              <a:rPr lang="de-DE" sz="1800" b="1" dirty="0" smtClean="0">
                <a:latin typeface="+mj-lt"/>
                <a:sym typeface="Wingdings" panose="05000000000000000000" pitchFamily="2" charset="2"/>
              </a:rPr>
              <a:t>wahrnehmen </a:t>
            </a:r>
            <a:r>
              <a:rPr lang="de-DE" sz="1800" dirty="0" smtClean="0">
                <a:latin typeface="+mj-lt"/>
                <a:sym typeface="Wingdings" panose="05000000000000000000" pitchFamily="2" charset="2"/>
              </a:rPr>
              <a:t>und </a:t>
            </a:r>
            <a:r>
              <a:rPr lang="de-DE" sz="1800" b="1" dirty="0" smtClean="0">
                <a:latin typeface="+mj-lt"/>
                <a:sym typeface="Wingdings" panose="05000000000000000000" pitchFamily="2" charset="2"/>
              </a:rPr>
              <a:t>verfolgen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</a:pPr>
            <a:r>
              <a:rPr lang="de-DE" sz="1800" b="1" dirty="0">
                <a:latin typeface="+mj-lt"/>
              </a:rPr>
              <a:t>enge</a:t>
            </a:r>
            <a:r>
              <a:rPr lang="de-DE" sz="1800" dirty="0">
                <a:latin typeface="+mj-lt"/>
              </a:rPr>
              <a:t> </a:t>
            </a:r>
            <a:r>
              <a:rPr lang="de-DE" sz="1800" b="1" dirty="0">
                <a:latin typeface="+mj-lt"/>
              </a:rPr>
              <a:t>Kooperation</a:t>
            </a:r>
            <a:r>
              <a:rPr lang="de-DE" sz="1800" dirty="0">
                <a:latin typeface="+mj-lt"/>
              </a:rPr>
              <a:t> zwischen Schule und Elternhaus, unabhängig davon, ob Probleme in der Schule </a:t>
            </a:r>
            <a:r>
              <a:rPr lang="de-DE" sz="1800" dirty="0" smtClean="0">
                <a:latin typeface="+mj-lt"/>
              </a:rPr>
              <a:t>vorliegen </a:t>
            </a:r>
            <a:r>
              <a:rPr lang="de-DE" sz="1800" dirty="0">
                <a:latin typeface="+mj-lt"/>
              </a:rPr>
              <a:t>oder nicht </a:t>
            </a:r>
            <a:endParaRPr lang="de-DE" sz="1800" dirty="0" smtClean="0">
              <a:latin typeface="+mj-lt"/>
              <a:sym typeface="Wingdings" panose="05000000000000000000" pitchFamily="2" charset="2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</a:pPr>
            <a:r>
              <a:rPr lang="de-DE" sz="1800" b="1" dirty="0">
                <a:latin typeface="+mj-lt"/>
              </a:rPr>
              <a:t>klar </a:t>
            </a:r>
            <a:r>
              <a:rPr lang="de-DE" sz="1800" b="1" dirty="0" smtClean="0">
                <a:latin typeface="+mj-lt"/>
              </a:rPr>
              <a:t>definierte </a:t>
            </a:r>
            <a:r>
              <a:rPr lang="de-DE" sz="1800" dirty="0">
                <a:latin typeface="+mj-lt"/>
              </a:rPr>
              <a:t>innerschulische </a:t>
            </a:r>
            <a:r>
              <a:rPr lang="de-DE" sz="1800" b="1" dirty="0">
                <a:latin typeface="+mj-lt"/>
              </a:rPr>
              <a:t>Standards</a:t>
            </a:r>
            <a:r>
              <a:rPr lang="de-DE" sz="1800" dirty="0">
                <a:latin typeface="+mj-lt"/>
              </a:rPr>
              <a:t> zum Umgang mit Schulabsentismus </a:t>
            </a:r>
            <a:r>
              <a:rPr lang="de-DE" sz="1800" b="1" dirty="0">
                <a:latin typeface="+mj-lt"/>
              </a:rPr>
              <a:t>und </a:t>
            </a:r>
            <a:r>
              <a:rPr lang="de-DE" sz="1800" b="1" dirty="0" smtClean="0">
                <a:latin typeface="+mj-lt"/>
              </a:rPr>
              <a:t>einheitliche </a:t>
            </a:r>
            <a:r>
              <a:rPr lang="de-DE" sz="1800" b="1" dirty="0">
                <a:latin typeface="+mj-lt"/>
              </a:rPr>
              <a:t>und </a:t>
            </a:r>
            <a:r>
              <a:rPr lang="de-DE" sz="1800" b="1">
                <a:latin typeface="+mj-lt"/>
              </a:rPr>
              <a:t>konsequente </a:t>
            </a:r>
            <a:r>
              <a:rPr lang="de-DE" sz="1800" b="1" smtClean="0">
                <a:latin typeface="+mj-lt"/>
              </a:rPr>
              <a:t>Durchsetzung</a:t>
            </a:r>
            <a:r>
              <a:rPr lang="de-DE" sz="1800" smtClean="0">
                <a:latin typeface="+mj-lt"/>
              </a:rPr>
              <a:t> </a:t>
            </a:r>
            <a:endParaRPr lang="de-DE" sz="1800" dirty="0" smtClean="0">
              <a:latin typeface="+mj-lt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</a:pPr>
            <a:r>
              <a:rPr lang="de-DE" sz="1800" dirty="0">
                <a:latin typeface="+mj-lt"/>
              </a:rPr>
              <a:t>gute </a:t>
            </a:r>
            <a:r>
              <a:rPr lang="de-DE" sz="1800" b="1" dirty="0">
                <a:latin typeface="+mj-lt"/>
              </a:rPr>
              <a:t>Vernetzung</a:t>
            </a:r>
            <a:r>
              <a:rPr lang="de-DE" sz="1800" dirty="0">
                <a:latin typeface="+mj-lt"/>
              </a:rPr>
              <a:t> der Schule mit externen Hilfesystemen </a:t>
            </a:r>
            <a:endParaRPr lang="de-DE" sz="1600" dirty="0">
              <a:latin typeface="+mj-l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Wichtige Schutzfaktoren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2408748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836712"/>
            <a:ext cx="8229600" cy="43576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de-DE" altLang="de-DE" sz="3600" b="1" dirty="0" smtClean="0">
                <a:latin typeface="+mj-lt"/>
              </a:rPr>
              <a:t>Austausch</a:t>
            </a:r>
          </a:p>
          <a:p>
            <a:pPr algn="ctr" eaLnBrk="1" hangingPunct="1">
              <a:buFont typeface="Wingdings" pitchFamily="2" charset="2"/>
              <a:buNone/>
            </a:pPr>
            <a:endParaRPr lang="de-DE" altLang="de-DE" sz="2000" i="1" dirty="0" smtClean="0"/>
          </a:p>
          <a:p>
            <a:pPr eaLnBrk="1" hangingPunct="1">
              <a:buFont typeface="Wingdings" pitchFamily="2" charset="2"/>
              <a:buNone/>
            </a:pPr>
            <a:endParaRPr lang="de-DE" altLang="de-DE" sz="2000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765" y="1412776"/>
            <a:ext cx="4498888" cy="449888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2313137" y="603295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Quelle: https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://pixabay.com/de/illustrations/besprechung-meeting-gespr%C3%A4ch-1002800/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 sz="1800" dirty="0" smtClean="0">
                <a:latin typeface="+mj-lt"/>
              </a:rPr>
              <a:t>Aktiv gegen Schulschwänzen. Ministerium für Kultus, Jugend und Sport Baden-Württemberg. </a:t>
            </a:r>
          </a:p>
          <a:p>
            <a:pPr lvl="1" eaLnBrk="1" hangingPunct="1"/>
            <a:r>
              <a:rPr lang="de-DE" altLang="de-DE" sz="1800" dirty="0" smtClean="0">
                <a:latin typeface="+mj-lt"/>
                <a:hlinkClick r:id="rId3"/>
              </a:rPr>
              <a:t>http://www.schule-bw.de/lehrkraefte/beratung/beratungslehrer/auffaelligkeiten/schulangst/</a:t>
            </a:r>
            <a:endParaRPr lang="de-DE" altLang="de-DE" sz="1800" dirty="0" smtClean="0">
              <a:latin typeface="+mj-lt"/>
            </a:endParaRPr>
          </a:p>
          <a:p>
            <a:r>
              <a:rPr lang="de-DE" sz="1800" dirty="0">
                <a:latin typeface="+mj-lt"/>
              </a:rPr>
              <a:t>Dokumentation zur </a:t>
            </a:r>
            <a:r>
              <a:rPr lang="de-DE" sz="1800" dirty="0" smtClean="0">
                <a:latin typeface="+mj-lt"/>
              </a:rPr>
              <a:t>Fachtagung, „</a:t>
            </a:r>
            <a:r>
              <a:rPr lang="de-DE" sz="1800" dirty="0">
                <a:latin typeface="+mj-lt"/>
              </a:rPr>
              <a:t>Schulabsentismus </a:t>
            </a:r>
            <a:r>
              <a:rPr lang="de-DE" sz="1800" dirty="0" smtClean="0">
                <a:latin typeface="+mj-lt"/>
              </a:rPr>
              <a:t>–Reflexionen </a:t>
            </a:r>
            <a:r>
              <a:rPr lang="de-DE" sz="1800" dirty="0">
                <a:latin typeface="+mj-lt"/>
              </a:rPr>
              <a:t>über gelingende Ansätze </a:t>
            </a:r>
            <a:r>
              <a:rPr lang="de-DE" sz="1800" dirty="0" smtClean="0">
                <a:latin typeface="+mj-lt"/>
              </a:rPr>
              <a:t>in der Jugendsozialarbeit“, 18</a:t>
            </a:r>
            <a:r>
              <a:rPr lang="de-DE" sz="1800" dirty="0">
                <a:latin typeface="+mj-lt"/>
              </a:rPr>
              <a:t>./19. Mai </a:t>
            </a:r>
            <a:r>
              <a:rPr lang="de-DE" sz="1800" dirty="0" smtClean="0">
                <a:latin typeface="+mj-lt"/>
              </a:rPr>
              <a:t>2017 Erfurt.</a:t>
            </a:r>
          </a:p>
          <a:p>
            <a:pPr eaLnBrk="1" hangingPunct="1"/>
            <a:r>
              <a:rPr lang="de-DE" altLang="de-DE" sz="1800" dirty="0" smtClean="0">
                <a:latin typeface="+mj-lt"/>
              </a:rPr>
              <a:t>Handlungsempfehlungen bei Schulabsentismus (2018). Stadt Ulm – Fachbereich Bildung und Soziales; Staatliches Schulamt Biberach.</a:t>
            </a:r>
          </a:p>
          <a:p>
            <a:pPr eaLnBrk="1" hangingPunct="1"/>
            <a:r>
              <a:rPr lang="de-DE" altLang="de-DE" sz="1800" dirty="0" err="1" smtClean="0">
                <a:latin typeface="+mj-lt"/>
              </a:rPr>
              <a:t>Krowatschek</a:t>
            </a:r>
            <a:r>
              <a:rPr lang="de-DE" altLang="de-DE" sz="1800" dirty="0" smtClean="0">
                <a:latin typeface="+mj-lt"/>
              </a:rPr>
              <a:t>, D. &amp; </a:t>
            </a:r>
            <a:r>
              <a:rPr lang="de-DE" altLang="de-DE" sz="1800" dirty="0" err="1" smtClean="0">
                <a:latin typeface="+mj-lt"/>
              </a:rPr>
              <a:t>Domsch</a:t>
            </a:r>
            <a:r>
              <a:rPr lang="de-DE" altLang="de-DE" sz="1800" dirty="0" smtClean="0">
                <a:latin typeface="+mj-lt"/>
              </a:rPr>
              <a:t>, H. (2011). Stressfrei in die Schule. Ängste überwinden. Ostfildern: Patmos.</a:t>
            </a:r>
          </a:p>
          <a:p>
            <a:pPr eaLnBrk="1" hangingPunct="1"/>
            <a:r>
              <a:rPr lang="de-DE" altLang="de-DE" sz="1800" dirty="0" err="1" smtClean="0">
                <a:latin typeface="+mj-lt"/>
              </a:rPr>
              <a:t>Oelsner</a:t>
            </a:r>
            <a:r>
              <a:rPr lang="de-DE" altLang="de-DE" sz="1800" dirty="0" smtClean="0">
                <a:latin typeface="+mj-lt"/>
              </a:rPr>
              <a:t>, W. &amp; </a:t>
            </a:r>
            <a:r>
              <a:rPr lang="de-DE" altLang="de-DE" sz="1800" dirty="0" err="1" smtClean="0">
                <a:latin typeface="+mj-lt"/>
              </a:rPr>
              <a:t>Lehmkuhl</a:t>
            </a:r>
            <a:r>
              <a:rPr lang="de-DE" altLang="de-DE" sz="1800" dirty="0" smtClean="0">
                <a:latin typeface="+mj-lt"/>
              </a:rPr>
              <a:t>, G. Schulangst (2002). Ein Ratgeber für Eltern und Lehrer. Düsseldorf: Patmos.</a:t>
            </a:r>
          </a:p>
          <a:p>
            <a:pPr eaLnBrk="1" hangingPunct="1"/>
            <a:r>
              <a:rPr lang="de-DE" altLang="de-DE" sz="1800" dirty="0" err="1" smtClean="0">
                <a:latin typeface="+mj-lt"/>
              </a:rPr>
              <a:t>Plasse</a:t>
            </a:r>
            <a:r>
              <a:rPr lang="de-DE" altLang="de-DE" sz="1800" dirty="0" smtClean="0">
                <a:latin typeface="+mj-lt"/>
              </a:rPr>
              <a:t>, G. (2004). Schwänzen: Eingreifen, nicht wegsehen. Stuttgart: Cornelsen.</a:t>
            </a:r>
          </a:p>
          <a:p>
            <a:pPr eaLnBrk="1" hangingPunct="1"/>
            <a:endParaRPr lang="de-DE" altLang="de-DE" sz="1800" dirty="0" smtClean="0"/>
          </a:p>
          <a:p>
            <a:pPr eaLnBrk="1" hangingPunct="1"/>
            <a:endParaRPr lang="de-DE" altLang="de-DE" sz="1800" dirty="0" smtClean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Literaturhinweise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de-DE" altLang="de-DE" sz="1800" dirty="0" err="1" smtClean="0">
                <a:latin typeface="+mj-lt"/>
              </a:rPr>
              <a:t>Preiser</a:t>
            </a:r>
            <a:r>
              <a:rPr lang="de-DE" altLang="de-DE" sz="1800" dirty="0" smtClean="0">
                <a:latin typeface="+mj-lt"/>
              </a:rPr>
              <a:t>, S. (2003). Pädagogische Psychologie. Psychologische Grundlagen von Erziehung und Unterricht. Weinheim: Beltz.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de-DE" altLang="de-DE" sz="1800" dirty="0" smtClean="0">
                <a:latin typeface="+mj-lt"/>
              </a:rPr>
              <a:t>Schulabsentismus aus Sicht des Ordnungsamtes. Ordnungs- und Standesamt Stadt Esslingen am Neckar.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de-DE" altLang="de-DE" sz="1800" dirty="0" smtClean="0">
                <a:latin typeface="+mj-lt"/>
              </a:rPr>
              <a:t>SSA Mannheim (2018). Schulabsentismus. Eine Handreichung für Mannheimer Schulen.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de-DE" altLang="de-DE" sz="1800" dirty="0" smtClean="0">
                <a:latin typeface="+mj-lt"/>
              </a:rPr>
              <a:t>Schulgesetz Baden-Württemberg §86, §90 und §92.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de-DE" altLang="de-DE" sz="1800" dirty="0" smtClean="0">
                <a:latin typeface="+mj-lt"/>
              </a:rPr>
              <a:t>Suhr-Dachs, L. &amp; Döpfner, M. (2005). Leistungsängste. Therapieprogramm für Kinder und Jugendliche mit Angst- und Zwangsstörungen (THAZ) – Band 1. Göttingen: </a:t>
            </a:r>
            <a:r>
              <a:rPr lang="de-DE" altLang="de-DE" sz="1800" dirty="0" err="1" smtClean="0">
                <a:latin typeface="+mj-lt"/>
              </a:rPr>
              <a:t>Hogrefe</a:t>
            </a:r>
            <a:r>
              <a:rPr lang="de-DE" altLang="de-DE" sz="1800" dirty="0">
                <a:latin typeface="+mj-lt"/>
              </a:rPr>
              <a:t>. </a:t>
            </a:r>
            <a:endParaRPr lang="de-DE" altLang="de-DE" sz="1800" dirty="0" smtClean="0">
              <a:latin typeface="+mj-lt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de-DE" altLang="de-DE" sz="1800" dirty="0" smtClean="0">
                <a:latin typeface="+mj-lt"/>
              </a:rPr>
              <a:t>Verordnung </a:t>
            </a:r>
            <a:r>
              <a:rPr lang="de-DE" altLang="de-DE" sz="1800" dirty="0">
                <a:latin typeface="+mj-lt"/>
              </a:rPr>
              <a:t>des Kultusministeriums über die Pflicht zur Teilnahme am Unterricht und den sonstigen Schulveranstaltungen (Schulbesuchsverordnung) vom 21. März </a:t>
            </a:r>
            <a:r>
              <a:rPr lang="de-DE" altLang="de-DE" sz="1800" dirty="0" smtClean="0">
                <a:latin typeface="+mj-lt"/>
              </a:rPr>
              <a:t>1982.</a:t>
            </a:r>
            <a:endParaRPr lang="de-DE" altLang="de-DE" sz="1800" dirty="0">
              <a:latin typeface="+mj-lt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de-DE" altLang="de-DE" sz="1600" dirty="0" smtClean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de-DE" altLang="de-DE" sz="1800" dirty="0" smtClean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Literaturhinweise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 smtClean="0">
                <a:latin typeface="+mj-lt"/>
              </a:rPr>
              <a:t>Medienprojekt Wuppertal e.V., Schulschwänzer. Zwei Dokumentationen über Schulverweigerer, Schulschwänzer und schulmüde Jugendliche, 2007.</a:t>
            </a:r>
            <a:endParaRPr lang="de-DE" sz="2000" dirty="0">
              <a:latin typeface="+mj-l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Film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62382217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Aktive Form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de-DE" dirty="0" smtClean="0"/>
              <a:t>Passive Form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de-DE" dirty="0" smtClean="0"/>
              <a:t>physische Abwesenheit</a:t>
            </a:r>
          </a:p>
          <a:p>
            <a:r>
              <a:rPr lang="de-DE" dirty="0" smtClean="0"/>
              <a:t>allgemeines Verständnis von Schulabsentismus 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/>
              <a:t>(geistiges) Sich-Ausklinken aus dem Unterricht bzw. innerer </a:t>
            </a:r>
            <a:r>
              <a:rPr lang="de-DE" dirty="0" smtClean="0"/>
              <a:t>Rückzug bei physischer Anwesenheit</a:t>
            </a:r>
          </a:p>
          <a:p>
            <a:r>
              <a:rPr lang="de-DE" dirty="0"/>
              <a:t>Häufiges Warnzeichen für späteren aktiven Absentismus. </a:t>
            </a:r>
          </a:p>
          <a:p>
            <a:r>
              <a:rPr lang="de-DE" dirty="0"/>
              <a:t>Führt in Praxis allerdings selten zu Interventionen, da wenig auffällig und überwiegend schulkonformer Verlauf.</a:t>
            </a:r>
          </a:p>
          <a:p>
            <a:pPr marL="109537" indent="0">
              <a:buNone/>
            </a:pP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Begriffsklärung Schulabsentismus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7643773"/>
      </p:ext>
    </p:extLst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Erscheinungsformen von Schulabsentismus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pPr>
              <a:defRPr/>
            </a:pPr>
            <a:fld id="{D6BF8FF4-766E-4ABD-B514-8A135D97A75D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2060848"/>
            <a:ext cx="9577064" cy="4824536"/>
          </a:xfrm>
        </p:spPr>
        <p:txBody>
          <a:bodyPr/>
          <a:lstStyle/>
          <a:p>
            <a:pPr marL="2264412" indent="0" eaLnBrk="1" hangingPunct="1">
              <a:lnSpc>
                <a:spcPct val="150000"/>
              </a:lnSpc>
              <a:buNone/>
            </a:pPr>
            <a:endParaRPr lang="de-DE" altLang="de-DE" dirty="0">
              <a:latin typeface="+mj-lt"/>
            </a:endParaRPr>
          </a:p>
          <a:p>
            <a:pPr marL="2607312" indent="-342900" eaLnBrk="1" hangingPunct="1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de-DE" altLang="de-DE" sz="2400" dirty="0" smtClean="0">
                <a:latin typeface="+mj-lt"/>
              </a:rPr>
              <a:t>„Klassisches Schulschwänzen“</a:t>
            </a:r>
          </a:p>
          <a:p>
            <a:pPr marL="2607312" indent="-342900" eaLnBrk="1" hangingPunct="1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de-DE" altLang="de-DE" sz="2400" dirty="0" smtClean="0">
                <a:latin typeface="+mj-lt"/>
              </a:rPr>
              <a:t>Schulangst</a:t>
            </a:r>
          </a:p>
          <a:p>
            <a:pPr marL="2607312" indent="-342900" eaLnBrk="1" hangingPunct="1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de-DE" altLang="de-DE" sz="2400" dirty="0" smtClean="0">
                <a:latin typeface="+mj-lt"/>
              </a:rPr>
              <a:t>Schulphobie/Trennungsangst</a:t>
            </a:r>
          </a:p>
          <a:p>
            <a:pPr marL="0" indent="0" eaLnBrk="1" hangingPunct="1">
              <a:buNone/>
            </a:pPr>
            <a:endParaRPr lang="de-DE" altLang="de-DE" sz="1200" dirty="0" smtClean="0">
              <a:latin typeface="+mj-lt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Erscheinungsformen von Schulabsentismus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sp>
        <p:nvSpPr>
          <p:cNvPr id="4" name="Geschweifte Klammer links 3"/>
          <p:cNvSpPr/>
          <p:nvPr/>
        </p:nvSpPr>
        <p:spPr>
          <a:xfrm>
            <a:off x="2123728" y="3429000"/>
            <a:ext cx="504056" cy="9361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71238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Angstinduziert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142513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/>
              <a:buChar char="à"/>
            </a:pPr>
            <a:endParaRPr lang="de-DE" altLang="de-DE" sz="1000" dirty="0" smtClean="0">
              <a:latin typeface="+mj-lt"/>
              <a:sym typeface="Wingdings" panose="05000000000000000000" pitchFamily="2" charset="2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de-DE" altLang="de-DE" sz="2100" dirty="0" smtClean="0">
                <a:latin typeface="+mj-lt"/>
                <a:sym typeface="Wingdings" panose="05000000000000000000" pitchFamily="2" charset="2"/>
              </a:rPr>
              <a:t>Verschiedene Faktoren und Ursachen greifen ineinander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de-DE" altLang="de-DE" sz="2100" dirty="0" smtClean="0">
                <a:latin typeface="+mj-lt"/>
                <a:sym typeface="Wingdings" panose="05000000000000000000" pitchFamily="2" charset="2"/>
              </a:rPr>
              <a:t>Individuelle Rückkehr in geregelten Schulalltag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de-DE" altLang="de-DE" sz="2100" dirty="0" smtClean="0">
                <a:latin typeface="+mj-lt"/>
                <a:sym typeface="Wingdings" panose="05000000000000000000" pitchFamily="2" charset="2"/>
              </a:rPr>
              <a:t>Enge Kooperation zwischen Schule und Elternhaus meist dringend erforderlich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de-DE" altLang="de-DE" sz="2100" dirty="0" smtClean="0">
                <a:latin typeface="+mj-lt"/>
                <a:sym typeface="Wingdings" panose="05000000000000000000" pitchFamily="2" charset="2"/>
              </a:rPr>
              <a:t>Inner- und außerschulische Hilfsinstitutionen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de-DE" altLang="de-DE" sz="2100" dirty="0" smtClean="0">
                <a:latin typeface="+mj-lt"/>
                <a:sym typeface="Wingdings" panose="05000000000000000000" pitchFamily="2" charset="2"/>
              </a:rPr>
              <a:t>Fallverantwortlichkeit klären</a:t>
            </a:r>
            <a:endParaRPr lang="de-DE" altLang="de-DE" sz="2100" dirty="0" smtClean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endParaRPr lang="de-DE" altLang="de-DE" sz="1600" dirty="0" smtClean="0"/>
          </a:p>
          <a:p>
            <a:pPr eaLnBrk="1" hangingPunct="1">
              <a:buFont typeface="Wingdings" pitchFamily="2" charset="2"/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marL="0" lv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de-DE" altLang="de-DE" dirty="0">
                <a:sym typeface="Wingdings" panose="05000000000000000000" pitchFamily="2" charset="2"/>
              </a:rPr>
              <a:t>Für alle Formen von Schulabsentismus </a:t>
            </a:r>
            <a:r>
              <a:rPr lang="de-DE" altLang="de-DE" dirty="0" smtClean="0">
                <a:sym typeface="Wingdings" panose="05000000000000000000" pitchFamily="2" charset="2"/>
              </a:rPr>
              <a:t>gilt: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7878807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„Klassisches Schulschwänzen“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pPr>
              <a:defRPr/>
            </a:pPr>
            <a:fld id="{D6BF8FF4-766E-4ABD-B514-8A135D97A75D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848425" y="4487987"/>
            <a:ext cx="649287" cy="215900"/>
          </a:xfrm>
          <a:prstGeom prst="right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476871" y="4365104"/>
            <a:ext cx="5400599" cy="1828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dirty="0" smtClean="0">
                <a:latin typeface="+mj-lt"/>
              </a:rPr>
              <a:t>Null Bock auf Unterricht</a:t>
            </a:r>
          </a:p>
          <a:p>
            <a:pPr>
              <a:spcBef>
                <a:spcPct val="30000"/>
              </a:spcBef>
              <a:buClrTx/>
              <a:buSzTx/>
              <a:buNone/>
              <a:defRPr/>
            </a:pPr>
            <a:r>
              <a:rPr lang="de-DE" altLang="de-DE" sz="1600" dirty="0" smtClean="0"/>
              <a:t>Schwänzen </a:t>
            </a:r>
            <a:r>
              <a:rPr lang="de-DE" altLang="de-DE" sz="1600" dirty="0"/>
              <a:t>ist als Ausdruck länger andauernder schulischer Misserfolge und zunehmender Entfremdung von der Schule zu verstehen.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dirty="0" smtClean="0">
              <a:latin typeface="+mj-lt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tvorlage_KM-Rot ZSL-Logo">
  <a:themeElements>
    <a:clrScheme name="Benutzerdefiniert 1">
      <a:dk1>
        <a:srgbClr val="000000"/>
      </a:dk1>
      <a:lt1>
        <a:srgbClr val="FFFFC1"/>
      </a:lt1>
      <a:dk2>
        <a:srgbClr val="5F5F5F"/>
      </a:dk2>
      <a:lt2>
        <a:srgbClr val="BF0000"/>
      </a:lt2>
      <a:accent1>
        <a:srgbClr val="FF6D6D"/>
      </a:accent1>
      <a:accent2>
        <a:srgbClr val="BF0000"/>
      </a:accent2>
      <a:accent3>
        <a:srgbClr val="BF0000"/>
      </a:accent3>
      <a:accent4>
        <a:srgbClr val="920000"/>
      </a:accent4>
      <a:accent5>
        <a:srgbClr val="C9C9C9"/>
      </a:accent5>
      <a:accent6>
        <a:srgbClr val="920000"/>
      </a:accent6>
      <a:hlink>
        <a:srgbClr val="0070C0"/>
      </a:hlink>
      <a:folHlink>
        <a:srgbClr val="0070C0"/>
      </a:folHlink>
    </a:clrScheme>
    <a:fontScheme name="Rhea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he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2152</Words>
  <Application>Microsoft Office PowerPoint</Application>
  <PresentationFormat>Bildschirmpräsentation (4:3)</PresentationFormat>
  <Paragraphs>412</Paragraphs>
  <Slides>44</Slides>
  <Notes>36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44</vt:i4>
      </vt:variant>
    </vt:vector>
  </HeadingPairs>
  <TitlesOfParts>
    <vt:vector size="52" baseType="lpstr">
      <vt:lpstr>Arial</vt:lpstr>
      <vt:lpstr>Calibri</vt:lpstr>
      <vt:lpstr>Georgia</vt:lpstr>
      <vt:lpstr>Gungsuh</vt:lpstr>
      <vt:lpstr>Trebuchet MS</vt:lpstr>
      <vt:lpstr>Verdana</vt:lpstr>
      <vt:lpstr>Wingdings</vt:lpstr>
      <vt:lpstr>Formatvorlage_KM-Rot ZSL-Logo</vt:lpstr>
      <vt:lpstr>SCHULABSENTISMUS </vt:lpstr>
      <vt:lpstr>Inhalte</vt:lpstr>
      <vt:lpstr>Begriffsklärung Schulabsentismus</vt:lpstr>
      <vt:lpstr>Begriffsklärung Schulabsentismus</vt:lpstr>
      <vt:lpstr>Begriffsklärung Schulabsentismus</vt:lpstr>
      <vt:lpstr>Erscheinungsformen von Schulabsentismus</vt:lpstr>
      <vt:lpstr>Erscheinungsformen von Schulabsentismus</vt:lpstr>
      <vt:lpstr>Für alle Formen von Schulabsentismus gilt:</vt:lpstr>
      <vt:lpstr>„Klassisches Schulschwänzen“</vt:lpstr>
      <vt:lpstr>Schulschwänzen - Mögliche Anzeichen  </vt:lpstr>
      <vt:lpstr>Schulschwänzen - Mögliche Anzeichen  </vt:lpstr>
      <vt:lpstr>Schulschwänzen - Mögliche Ursachen</vt:lpstr>
      <vt:lpstr>Schulschwänzen - Mögliche Ursachen</vt:lpstr>
      <vt:lpstr>Schulschwänzen - Mögliche Ursachen</vt:lpstr>
      <vt:lpstr>Schulschwänzen - Mögliche Ursachen</vt:lpstr>
      <vt:lpstr>Schulangst</vt:lpstr>
      <vt:lpstr>Schulangst </vt:lpstr>
      <vt:lpstr>Schulangst -  Allgemeine Angstsymptome als Anzeichen</vt:lpstr>
      <vt:lpstr>Schulangst - Mögliche Anzeichen</vt:lpstr>
      <vt:lpstr>Schulangst - Mögliche Ursachen</vt:lpstr>
      <vt:lpstr>Schulangst</vt:lpstr>
      <vt:lpstr>Schulangst</vt:lpstr>
      <vt:lpstr>Schulphobie / Trennungsangst </vt:lpstr>
      <vt:lpstr>Schulphobie / Trennungsangst</vt:lpstr>
      <vt:lpstr>Schulphobie / Trennungsangst</vt:lpstr>
      <vt:lpstr>Schulphobie - Mögliche Anzeichen</vt:lpstr>
      <vt:lpstr>Schulphobie - Mögliche Ursachen</vt:lpstr>
      <vt:lpstr>Schulphobie</vt:lpstr>
      <vt:lpstr>Faktorenmodell</vt:lpstr>
      <vt:lpstr>Mögliche Folgen von Schulabsentismus</vt:lpstr>
      <vt:lpstr>PowerPoint-Präsentation</vt:lpstr>
      <vt:lpstr>PowerPoint-Präsentation</vt:lpstr>
      <vt:lpstr>Interventionsschwerpunkte</vt:lpstr>
      <vt:lpstr>Pädagogische Interventionen (schulbezogen)</vt:lpstr>
      <vt:lpstr>Pädagogische Interventionen (schulbezogen)</vt:lpstr>
      <vt:lpstr>Disziplinarische Interventionen (schulbezogen)</vt:lpstr>
      <vt:lpstr>Disziplinarische Interventionen (schulbezogen)</vt:lpstr>
      <vt:lpstr>Therapeutische Interventionen</vt:lpstr>
      <vt:lpstr>Interventionsschwerpunkte</vt:lpstr>
      <vt:lpstr>Wichtige Schutzfaktoren</vt:lpstr>
      <vt:lpstr>PowerPoint-Präsentation</vt:lpstr>
      <vt:lpstr>Literaturhinweise</vt:lpstr>
      <vt:lpstr>Literaturhinweise</vt:lpstr>
      <vt:lpstr>Film</vt:lpstr>
    </vt:vector>
  </TitlesOfParts>
  <Company>IZLBW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Schulabsentismus</dc:title>
  <dc:creator>heun.nora</dc:creator>
  <cp:lastModifiedBy>Gartner, Katharina (SPBS Tauberbischofsheim)</cp:lastModifiedBy>
  <cp:revision>681</cp:revision>
  <cp:lastPrinted>2019-11-11T14:48:19Z</cp:lastPrinted>
  <dcterms:created xsi:type="dcterms:W3CDTF">2009-08-27T14:52:03Z</dcterms:created>
  <dcterms:modified xsi:type="dcterms:W3CDTF">2021-03-30T08:11:49Z</dcterms:modified>
</cp:coreProperties>
</file>